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sdx" ContentType="application/vnd.ms-visio.drawing"/>
  <Default Extension="vml" ContentType="application/vnd.openxmlformats-officedocument.vmlDrawi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5" r:id="rId4"/>
  </p:sldMasterIdLst>
  <p:notesMasterIdLst>
    <p:notesMasterId r:id="rId16"/>
  </p:notesMasterIdLst>
  <p:handoutMasterIdLst>
    <p:handoutMasterId r:id="rId17"/>
  </p:handoutMasterIdLst>
  <p:sldIdLst>
    <p:sldId id="258" r:id="rId5"/>
    <p:sldId id="412" r:id="rId6"/>
    <p:sldId id="399" r:id="rId7"/>
    <p:sldId id="407" r:id="rId8"/>
    <p:sldId id="347" r:id="rId9"/>
    <p:sldId id="409" r:id="rId10"/>
    <p:sldId id="410" r:id="rId11"/>
    <p:sldId id="411" r:id="rId12"/>
    <p:sldId id="408" r:id="rId13"/>
    <p:sldId id="339" r:id="rId14"/>
    <p:sldId id="275" r:id="rId15"/>
  </p:sldIdLst>
  <p:sldSz cx="14630400" cy="8229600"/>
  <p:notesSz cx="7023100" cy="9309100"/>
  <p:defaultTextStyle>
    <a:defPPr>
      <a:defRPr lang="en-US"/>
    </a:defPPr>
    <a:lvl1pPr marL="0" algn="l" defTabSz="1463040" rtl="0" eaLnBrk="1" latinLnBrk="0" hangingPunct="1">
      <a:defRPr sz="2900" kern="1200">
        <a:solidFill>
          <a:schemeClr val="tx1"/>
        </a:solidFill>
        <a:latin typeface="+mn-lt"/>
        <a:ea typeface="+mn-ea"/>
        <a:cs typeface="+mn-cs"/>
      </a:defRPr>
    </a:lvl1pPr>
    <a:lvl2pPr marL="731520" algn="l" defTabSz="1463040" rtl="0" eaLnBrk="1" latinLnBrk="0" hangingPunct="1">
      <a:defRPr sz="2900" kern="1200">
        <a:solidFill>
          <a:schemeClr val="tx1"/>
        </a:solidFill>
        <a:latin typeface="+mn-lt"/>
        <a:ea typeface="+mn-ea"/>
        <a:cs typeface="+mn-cs"/>
      </a:defRPr>
    </a:lvl2pPr>
    <a:lvl3pPr marL="1463040" algn="l" defTabSz="1463040" rtl="0" eaLnBrk="1" latinLnBrk="0" hangingPunct="1">
      <a:defRPr sz="2900" kern="1200">
        <a:solidFill>
          <a:schemeClr val="tx1"/>
        </a:solidFill>
        <a:latin typeface="+mn-lt"/>
        <a:ea typeface="+mn-ea"/>
        <a:cs typeface="+mn-cs"/>
      </a:defRPr>
    </a:lvl3pPr>
    <a:lvl4pPr marL="2194560" algn="l" defTabSz="1463040" rtl="0" eaLnBrk="1" latinLnBrk="0" hangingPunct="1">
      <a:defRPr sz="2900" kern="1200">
        <a:solidFill>
          <a:schemeClr val="tx1"/>
        </a:solidFill>
        <a:latin typeface="+mn-lt"/>
        <a:ea typeface="+mn-ea"/>
        <a:cs typeface="+mn-cs"/>
      </a:defRPr>
    </a:lvl4pPr>
    <a:lvl5pPr marL="2926080" algn="l" defTabSz="1463040" rtl="0" eaLnBrk="1" latinLnBrk="0" hangingPunct="1">
      <a:defRPr sz="2900" kern="1200">
        <a:solidFill>
          <a:schemeClr val="tx1"/>
        </a:solidFill>
        <a:latin typeface="+mn-lt"/>
        <a:ea typeface="+mn-ea"/>
        <a:cs typeface="+mn-cs"/>
      </a:defRPr>
    </a:lvl5pPr>
    <a:lvl6pPr marL="3657600" algn="l" defTabSz="1463040" rtl="0" eaLnBrk="1" latinLnBrk="0" hangingPunct="1">
      <a:defRPr sz="2900" kern="1200">
        <a:solidFill>
          <a:schemeClr val="tx1"/>
        </a:solidFill>
        <a:latin typeface="+mn-lt"/>
        <a:ea typeface="+mn-ea"/>
        <a:cs typeface="+mn-cs"/>
      </a:defRPr>
    </a:lvl6pPr>
    <a:lvl7pPr marL="4389120" algn="l" defTabSz="1463040" rtl="0" eaLnBrk="1" latinLnBrk="0" hangingPunct="1">
      <a:defRPr sz="2900" kern="1200">
        <a:solidFill>
          <a:schemeClr val="tx1"/>
        </a:solidFill>
        <a:latin typeface="+mn-lt"/>
        <a:ea typeface="+mn-ea"/>
        <a:cs typeface="+mn-cs"/>
      </a:defRPr>
    </a:lvl7pPr>
    <a:lvl8pPr marL="5120640" algn="l" defTabSz="1463040" rtl="0" eaLnBrk="1" latinLnBrk="0" hangingPunct="1">
      <a:defRPr sz="2900" kern="1200">
        <a:solidFill>
          <a:schemeClr val="tx1"/>
        </a:solidFill>
        <a:latin typeface="+mn-lt"/>
        <a:ea typeface="+mn-ea"/>
        <a:cs typeface="+mn-cs"/>
      </a:defRPr>
    </a:lvl8pPr>
    <a:lvl9pPr marL="5852160" algn="l" defTabSz="1463040" rtl="0" eaLnBrk="1" latinLnBrk="0" hangingPunct="1">
      <a:defRPr sz="29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CC"/>
    <a:srgbClr val="00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4598" autoAdjust="0"/>
    <p:restoredTop sz="79929" autoAdjust="0"/>
  </p:normalViewPr>
  <p:slideViewPr>
    <p:cSldViewPr>
      <p:cViewPr varScale="1">
        <p:scale>
          <a:sx n="85" d="100"/>
          <a:sy n="85" d="100"/>
        </p:scale>
        <p:origin x="-1410" y="-84"/>
      </p:cViewPr>
      <p:guideLst>
        <p:guide orient="horz" pos="2592"/>
        <p:guide pos="4608"/>
      </p:guideLst>
    </p:cSldViewPr>
  </p:slideViewPr>
  <p:outlineViewPr>
    <p:cViewPr>
      <p:scale>
        <a:sx n="33" d="100"/>
        <a:sy n="33" d="100"/>
      </p:scale>
      <p:origin x="0" y="739"/>
    </p:cViewPr>
  </p:outlineViewPr>
  <p:notesTextViewPr>
    <p:cViewPr>
      <p:scale>
        <a:sx n="100" d="100"/>
        <a:sy n="100" d="100"/>
      </p:scale>
      <p:origin x="0" y="0"/>
    </p:cViewPr>
  </p:notesTextViewPr>
  <p:notesViewPr>
    <p:cSldViewPr>
      <p:cViewPr varScale="1">
        <p:scale>
          <a:sx n="98" d="100"/>
          <a:sy n="98" d="100"/>
        </p:scale>
        <p:origin x="-3552" y="-96"/>
      </p:cViewPr>
      <p:guideLst>
        <p:guide orient="horz" pos="2932"/>
        <p:guide pos="2212"/>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image" Target="../media/image7.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image" Target="../media/image11.e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image" Target="../media/image13.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sz="quarter" idx="1"/>
          </p:nvPr>
        </p:nvSpPr>
        <p:spPr>
          <a:xfrm>
            <a:off x="3978132" y="0"/>
            <a:ext cx="3043343" cy="465455"/>
          </a:xfrm>
          <a:prstGeom prst="rect">
            <a:avLst/>
          </a:prstGeom>
        </p:spPr>
        <p:txBody>
          <a:bodyPr vert="horz" lIns="93324" tIns="46662" rIns="93324" bIns="46662" rtlCol="0"/>
          <a:lstStyle>
            <a:lvl1pPr algn="r">
              <a:defRPr sz="1200"/>
            </a:lvl1pPr>
          </a:lstStyle>
          <a:p>
            <a:fld id="{A60EB3F2-0F3A-4662-8E01-0AC1D8864C9A}" type="datetimeFigureOut">
              <a:rPr lang="en-US" smtClean="0"/>
              <a:pPr/>
              <a:t>6/5/2017</a:t>
            </a:fld>
            <a:endParaRPr lang="en-US"/>
          </a:p>
        </p:txBody>
      </p:sp>
      <p:sp>
        <p:nvSpPr>
          <p:cNvPr id="4" name="Footer Placeholder 3"/>
          <p:cNvSpPr>
            <a:spLocks noGrp="1"/>
          </p:cNvSpPr>
          <p:nvPr>
            <p:ph type="ftr" sz="quarter" idx="2"/>
          </p:nvPr>
        </p:nvSpPr>
        <p:spPr>
          <a:xfrm>
            <a:off x="0" y="8842029"/>
            <a:ext cx="3043343" cy="465455"/>
          </a:xfrm>
          <a:prstGeom prst="rect">
            <a:avLst/>
          </a:prstGeom>
        </p:spPr>
        <p:txBody>
          <a:bodyPr vert="horz" lIns="93324" tIns="46662" rIns="93324" bIns="46662" rtlCol="0" anchor="b"/>
          <a:lstStyle>
            <a:lvl1pPr algn="l">
              <a:defRPr sz="1200"/>
            </a:lvl1pPr>
          </a:lstStyle>
          <a:p>
            <a:endParaRPr lang="en-US"/>
          </a:p>
        </p:txBody>
      </p:sp>
      <p:sp>
        <p:nvSpPr>
          <p:cNvPr id="5" name="Slide Number Placeholder 4"/>
          <p:cNvSpPr>
            <a:spLocks noGrp="1"/>
          </p:cNvSpPr>
          <p:nvPr>
            <p:ph type="sldNum" sz="quarter" idx="3"/>
          </p:nvPr>
        </p:nvSpPr>
        <p:spPr>
          <a:xfrm>
            <a:off x="3978132" y="8842029"/>
            <a:ext cx="3043343" cy="465455"/>
          </a:xfrm>
          <a:prstGeom prst="rect">
            <a:avLst/>
          </a:prstGeom>
        </p:spPr>
        <p:txBody>
          <a:bodyPr vert="horz" lIns="93324" tIns="46662" rIns="93324" bIns="46662" rtlCol="0" anchor="b"/>
          <a:lstStyle>
            <a:lvl1pPr algn="r">
              <a:defRPr sz="1200"/>
            </a:lvl1pPr>
          </a:lstStyle>
          <a:p>
            <a:fld id="{CED4F20E-9E28-46F0-8EBD-03822A491E73}" type="slidenum">
              <a:rPr lang="en-US" smtClean="0"/>
              <a:pPr/>
              <a:t>‹#›</a:t>
            </a:fld>
            <a:endParaRPr lang="en-US"/>
          </a:p>
        </p:txBody>
      </p:sp>
    </p:spTree>
    <p:extLst>
      <p:ext uri="{BB962C8B-B14F-4D97-AF65-F5344CB8AC3E}">
        <p14:creationId xmlns:p14="http://schemas.microsoft.com/office/powerpoint/2010/main" val="149405245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idx="1"/>
          </p:nvPr>
        </p:nvSpPr>
        <p:spPr>
          <a:xfrm>
            <a:off x="3978132" y="0"/>
            <a:ext cx="3043343" cy="465455"/>
          </a:xfrm>
          <a:prstGeom prst="rect">
            <a:avLst/>
          </a:prstGeom>
        </p:spPr>
        <p:txBody>
          <a:bodyPr vert="horz" lIns="93324" tIns="46662" rIns="93324" bIns="46662" rtlCol="0"/>
          <a:lstStyle>
            <a:lvl1pPr algn="r">
              <a:defRPr sz="1200"/>
            </a:lvl1pPr>
          </a:lstStyle>
          <a:p>
            <a:fld id="{5FB55CA9-CECA-42E3-829B-3A0B1B9A2F4D}" type="datetimeFigureOut">
              <a:rPr lang="en-US" smtClean="0"/>
              <a:pPr/>
              <a:t>6/5/2017</a:t>
            </a:fld>
            <a:endParaRPr lang="en-US"/>
          </a:p>
        </p:txBody>
      </p:sp>
      <p:sp>
        <p:nvSpPr>
          <p:cNvPr id="4" name="Slide Image Placeholder 3"/>
          <p:cNvSpPr>
            <a:spLocks noGrp="1" noRot="1" noChangeAspect="1"/>
          </p:cNvSpPr>
          <p:nvPr>
            <p:ph type="sldImg" idx="2"/>
          </p:nvPr>
        </p:nvSpPr>
        <p:spPr>
          <a:xfrm>
            <a:off x="407988" y="698500"/>
            <a:ext cx="6207125" cy="3490913"/>
          </a:xfrm>
          <a:prstGeom prst="rect">
            <a:avLst/>
          </a:prstGeom>
          <a:noFill/>
          <a:ln w="12700">
            <a:solidFill>
              <a:prstClr val="black"/>
            </a:solidFill>
          </a:ln>
        </p:spPr>
        <p:txBody>
          <a:bodyPr vert="horz" lIns="93324" tIns="46662" rIns="93324" bIns="46662" rtlCol="0" anchor="ctr"/>
          <a:lstStyle/>
          <a:p>
            <a:endParaRPr lang="en-US"/>
          </a:p>
        </p:txBody>
      </p:sp>
      <p:sp>
        <p:nvSpPr>
          <p:cNvPr id="5" name="Notes Placeholder 4"/>
          <p:cNvSpPr>
            <a:spLocks noGrp="1"/>
          </p:cNvSpPr>
          <p:nvPr>
            <p:ph type="body" sz="quarter" idx="3"/>
          </p:nvPr>
        </p:nvSpPr>
        <p:spPr>
          <a:xfrm>
            <a:off x="702310" y="4421823"/>
            <a:ext cx="5618480" cy="4189095"/>
          </a:xfrm>
          <a:prstGeom prst="rect">
            <a:avLst/>
          </a:prstGeom>
        </p:spPr>
        <p:txBody>
          <a:bodyPr vert="horz" lIns="93324" tIns="46662" rIns="93324" bIns="46662"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2029"/>
            <a:ext cx="3043343" cy="465455"/>
          </a:xfrm>
          <a:prstGeom prst="rect">
            <a:avLst/>
          </a:prstGeom>
        </p:spPr>
        <p:txBody>
          <a:bodyPr vert="horz" lIns="93324" tIns="46662" rIns="93324" bIns="46662" rtlCol="0" anchor="b"/>
          <a:lstStyle>
            <a:lvl1pPr algn="l">
              <a:defRPr sz="1200"/>
            </a:lvl1pPr>
          </a:lstStyle>
          <a:p>
            <a:endParaRPr lang="en-US"/>
          </a:p>
        </p:txBody>
      </p:sp>
      <p:sp>
        <p:nvSpPr>
          <p:cNvPr id="7" name="Slide Number Placeholder 6"/>
          <p:cNvSpPr>
            <a:spLocks noGrp="1"/>
          </p:cNvSpPr>
          <p:nvPr>
            <p:ph type="sldNum" sz="quarter" idx="5"/>
          </p:nvPr>
        </p:nvSpPr>
        <p:spPr>
          <a:xfrm>
            <a:off x="3978132" y="8842029"/>
            <a:ext cx="3043343" cy="465455"/>
          </a:xfrm>
          <a:prstGeom prst="rect">
            <a:avLst/>
          </a:prstGeom>
        </p:spPr>
        <p:txBody>
          <a:bodyPr vert="horz" lIns="93324" tIns="46662" rIns="93324" bIns="46662" rtlCol="0" anchor="b"/>
          <a:lstStyle>
            <a:lvl1pPr algn="r">
              <a:defRPr sz="1200"/>
            </a:lvl1pPr>
          </a:lstStyle>
          <a:p>
            <a:fld id="{7941C228-45F2-4BE7-8DD1-C2994D3BBA8A}" type="slidenum">
              <a:rPr lang="en-US" smtClean="0"/>
              <a:pPr/>
              <a:t>‹#›</a:t>
            </a:fld>
            <a:endParaRPr lang="en-US"/>
          </a:p>
        </p:txBody>
      </p:sp>
    </p:spTree>
    <p:extLst>
      <p:ext uri="{BB962C8B-B14F-4D97-AF65-F5344CB8AC3E}">
        <p14:creationId xmlns:p14="http://schemas.microsoft.com/office/powerpoint/2010/main" val="1996053415"/>
      </p:ext>
    </p:extLst>
  </p:cSld>
  <p:clrMap bg1="lt1" tx1="dk1" bg2="lt2" tx2="dk2" accent1="accent1" accent2="accent2" accent3="accent3" accent4="accent4" accent5="accent5" accent6="accent6" hlink="hlink" folHlink="folHlink"/>
  <p:notesStyle>
    <a:lvl1pPr marL="0" algn="l" defTabSz="1463040" rtl="0" eaLnBrk="1" latinLnBrk="0" hangingPunct="1">
      <a:defRPr sz="1900" kern="1200">
        <a:solidFill>
          <a:schemeClr val="tx1"/>
        </a:solidFill>
        <a:latin typeface="+mn-lt"/>
        <a:ea typeface="+mn-ea"/>
        <a:cs typeface="+mn-cs"/>
      </a:defRPr>
    </a:lvl1pPr>
    <a:lvl2pPr marL="731520" algn="l" defTabSz="1463040" rtl="0" eaLnBrk="1" latinLnBrk="0" hangingPunct="1">
      <a:defRPr sz="1900" kern="1200">
        <a:solidFill>
          <a:schemeClr val="tx1"/>
        </a:solidFill>
        <a:latin typeface="+mn-lt"/>
        <a:ea typeface="+mn-ea"/>
        <a:cs typeface="+mn-cs"/>
      </a:defRPr>
    </a:lvl2pPr>
    <a:lvl3pPr marL="1463040" algn="l" defTabSz="1463040" rtl="0" eaLnBrk="1" latinLnBrk="0" hangingPunct="1">
      <a:defRPr sz="1900" kern="1200">
        <a:solidFill>
          <a:schemeClr val="tx1"/>
        </a:solidFill>
        <a:latin typeface="+mn-lt"/>
        <a:ea typeface="+mn-ea"/>
        <a:cs typeface="+mn-cs"/>
      </a:defRPr>
    </a:lvl3pPr>
    <a:lvl4pPr marL="2194560" algn="l" defTabSz="1463040" rtl="0" eaLnBrk="1" latinLnBrk="0" hangingPunct="1">
      <a:defRPr sz="1900" kern="1200">
        <a:solidFill>
          <a:schemeClr val="tx1"/>
        </a:solidFill>
        <a:latin typeface="+mn-lt"/>
        <a:ea typeface="+mn-ea"/>
        <a:cs typeface="+mn-cs"/>
      </a:defRPr>
    </a:lvl4pPr>
    <a:lvl5pPr marL="2926080" algn="l" defTabSz="1463040" rtl="0" eaLnBrk="1" latinLnBrk="0" hangingPunct="1">
      <a:defRPr sz="1900" kern="1200">
        <a:solidFill>
          <a:schemeClr val="tx1"/>
        </a:solidFill>
        <a:latin typeface="+mn-lt"/>
        <a:ea typeface="+mn-ea"/>
        <a:cs typeface="+mn-cs"/>
      </a:defRPr>
    </a:lvl5pPr>
    <a:lvl6pPr marL="3657600" algn="l" defTabSz="1463040" rtl="0" eaLnBrk="1" latinLnBrk="0" hangingPunct="1">
      <a:defRPr sz="1900" kern="1200">
        <a:solidFill>
          <a:schemeClr val="tx1"/>
        </a:solidFill>
        <a:latin typeface="+mn-lt"/>
        <a:ea typeface="+mn-ea"/>
        <a:cs typeface="+mn-cs"/>
      </a:defRPr>
    </a:lvl6pPr>
    <a:lvl7pPr marL="4389120" algn="l" defTabSz="1463040" rtl="0" eaLnBrk="1" latinLnBrk="0" hangingPunct="1">
      <a:defRPr sz="1900" kern="1200">
        <a:solidFill>
          <a:schemeClr val="tx1"/>
        </a:solidFill>
        <a:latin typeface="+mn-lt"/>
        <a:ea typeface="+mn-ea"/>
        <a:cs typeface="+mn-cs"/>
      </a:defRPr>
    </a:lvl7pPr>
    <a:lvl8pPr marL="5120640" algn="l" defTabSz="1463040" rtl="0" eaLnBrk="1" latinLnBrk="0" hangingPunct="1">
      <a:defRPr sz="1900" kern="1200">
        <a:solidFill>
          <a:schemeClr val="tx1"/>
        </a:solidFill>
        <a:latin typeface="+mn-lt"/>
        <a:ea typeface="+mn-ea"/>
        <a:cs typeface="+mn-cs"/>
      </a:defRPr>
    </a:lvl8pPr>
    <a:lvl9pPr marL="5852160" algn="l" defTabSz="1463040" rtl="0" eaLnBrk="1" latinLnBrk="0" hangingPunct="1">
      <a:defRPr sz="1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698500"/>
            <a:ext cx="6207125" cy="3490913"/>
          </a:xfrm>
        </p:spPr>
      </p:sp>
      <p:sp>
        <p:nvSpPr>
          <p:cNvPr id="3" name="Notes Placeholder 2"/>
          <p:cNvSpPr>
            <a:spLocks noGrp="1"/>
          </p:cNvSpPr>
          <p:nvPr>
            <p:ph type="body" idx="1"/>
          </p:nvPr>
        </p:nvSpPr>
        <p:spPr/>
        <p:txBody>
          <a:bodyPr/>
          <a:lstStyle/>
          <a:p>
            <a:pPr marL="0" marR="0" indent="0" algn="l" defTabSz="1463040" rtl="0" eaLnBrk="1" fontAlgn="auto" latinLnBrk="0" hangingPunct="1">
              <a:lnSpc>
                <a:spcPct val="100000"/>
              </a:lnSpc>
              <a:spcBef>
                <a:spcPts val="0"/>
              </a:spcBef>
              <a:spcAft>
                <a:spcPts val="0"/>
              </a:spcAft>
              <a:buClrTx/>
              <a:buSzTx/>
              <a:buFontTx/>
              <a:buNone/>
              <a:tabLst/>
              <a:defRPr/>
            </a:pPr>
            <a:r>
              <a:rPr lang="en-US" dirty="0" smtClean="0"/>
              <a:t>Hello, and welcome to the TI Precision Lab</a:t>
            </a:r>
            <a:r>
              <a:rPr lang="en-US" baseline="0" dirty="0" smtClean="0"/>
              <a:t> </a:t>
            </a:r>
            <a:r>
              <a:rPr lang="en-US" dirty="0" smtClean="0"/>
              <a:t>covering</a:t>
            </a:r>
            <a:r>
              <a:rPr lang="en-US" baseline="0" dirty="0" smtClean="0"/>
              <a:t> data converter error sources.  </a:t>
            </a:r>
            <a:r>
              <a:rPr lang="en-US" dirty="0" smtClean="0"/>
              <a:t>Overall, this video will discuss how gain and offset errors can be calculated and eliminated through calibration</a:t>
            </a:r>
            <a:r>
              <a:rPr lang="en-US" baseline="0" dirty="0" smtClean="0"/>
              <a:t>.   We will start by doing an offset and gain error calculation for a data converter system.  Next, we will discuss a few methods for calibrating out this error.  And finally, we will introduce some different error sources that are difficult to calibrate out.</a:t>
            </a:r>
            <a:endParaRPr lang="en-US" dirty="0" smtClean="0"/>
          </a:p>
        </p:txBody>
      </p:sp>
      <p:sp>
        <p:nvSpPr>
          <p:cNvPr id="4" name="Slide Number Placeholder 3"/>
          <p:cNvSpPr>
            <a:spLocks noGrp="1"/>
          </p:cNvSpPr>
          <p:nvPr>
            <p:ph type="sldNum" sz="quarter" idx="10"/>
          </p:nvPr>
        </p:nvSpPr>
        <p:spPr/>
        <p:txBody>
          <a:bodyPr/>
          <a:lstStyle/>
          <a:p>
            <a:fld id="{7941C228-45F2-4BE7-8DD1-C2994D3BBA8A}" type="slidenum">
              <a:rPr lang="en-US" smtClean="0"/>
              <a:pPr/>
              <a:t>1</a:t>
            </a:fld>
            <a:endParaRPr lang="en-US"/>
          </a:p>
        </p:txBody>
      </p:sp>
    </p:spTree>
    <p:extLst>
      <p:ext uri="{BB962C8B-B14F-4D97-AF65-F5344CB8AC3E}">
        <p14:creationId xmlns:p14="http://schemas.microsoft.com/office/powerpoint/2010/main" val="42566215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Gain and offset errors are two common error sources that can be eliminated using calibration.  </a:t>
            </a:r>
            <a:r>
              <a:rPr lang="en-US" sz="1900" kern="1200" dirty="0" smtClean="0">
                <a:solidFill>
                  <a:schemeClr val="tx1"/>
                </a:solidFill>
                <a:effectLst/>
                <a:latin typeface="+mn-lt"/>
                <a:ea typeface="+mn-ea"/>
                <a:cs typeface="+mn-cs"/>
              </a:rPr>
              <a:t>Some other error sources can be difficult or impossible to calibrate out.  A few examples are noted here.  Offset and gain error can have a temperature drift.  Integral non-linearity is a measurement of the deviation of the transfer function from an ideal transfer function.  Long term shift, or aging, is a measurement of how the performance of the device degrades with time.  Hysteresis indicates how the behavior of the device can be changed by temperature cycling the device.  This is different from temperature drift in that the room temperature operation of the device can be altered, for example, by cycling the temperature from hot to cold and back to room temperature.  After the temperature cycle, the offset and gain can be shifted by stress induced inside the device from the temperature extremes.  Note that these types of errors are very difficult to correct for in calibration, so ideally they should be low compared to your system’s error requirements.</a:t>
            </a:r>
            <a:endParaRPr lang="en-US" sz="19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7941C228-45F2-4BE7-8DD1-C2994D3BBA8A}" type="slidenum">
              <a:rPr lang="en-US" smtClean="0"/>
              <a:pPr/>
              <a:t>10</a:t>
            </a:fld>
            <a:endParaRPr lang="en-US"/>
          </a:p>
        </p:txBody>
      </p:sp>
    </p:spTree>
    <p:extLst>
      <p:ext uri="{BB962C8B-B14F-4D97-AF65-F5344CB8AC3E}">
        <p14:creationId xmlns:p14="http://schemas.microsoft.com/office/powerpoint/2010/main" val="6525526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698500"/>
            <a:ext cx="6207125" cy="3490913"/>
          </a:xfrm>
        </p:spPr>
      </p:sp>
      <p:sp>
        <p:nvSpPr>
          <p:cNvPr id="3" name="Notes Placeholder 2"/>
          <p:cNvSpPr>
            <a:spLocks noGrp="1"/>
          </p:cNvSpPr>
          <p:nvPr>
            <p:ph type="body" idx="1"/>
          </p:nvPr>
        </p:nvSpPr>
        <p:spPr/>
        <p:txBody>
          <a:bodyPr>
            <a:normAutofit/>
          </a:bodyPr>
          <a:lstStyle/>
          <a:p>
            <a:pPr defTabSz="915785" eaLnBrk="0" fontAlgn="base" hangingPunct="0">
              <a:spcBef>
                <a:spcPct val="30000"/>
              </a:spcBef>
              <a:spcAft>
                <a:spcPct val="0"/>
              </a:spcAft>
              <a:defRPr/>
            </a:pPr>
            <a:r>
              <a:rPr lang="en-US" dirty="0" smtClean="0"/>
              <a:t>That concludes</a:t>
            </a:r>
            <a:r>
              <a:rPr lang="en-US" baseline="0" dirty="0" smtClean="0"/>
              <a:t> this video – thank you for watching! Please try the quiz to check your understanding of this video’s content. </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F603C3B5-9CFC-4B60-AD1F-942309290D4C}" type="slidenum">
              <a:rPr lang="en-US" smtClean="0"/>
              <a:pPr/>
              <a:t>11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slide,</a:t>
            </a:r>
            <a:r>
              <a:rPr lang="en-US" baseline="0" dirty="0" smtClean="0"/>
              <a:t> we repeat the offset calculation from the Precision Labs video titled Statistics Behind Error Analysis.  Here we are looking at the typical offset for each of the two amplifiers and the ADC in the signal chain.  All the offset values are referred to the input of the data converter so the gain of each amplifier needs to be taken into account.  In this example, U1 has a gain of 20 so its offset is multiplied by this factor.  All three offsets are combined using the square root sum of the square because they are uncorrelated Gaussian distributions.  The total offset here represents a typical offset for the system which is plus or minus one standard deviation.  To set a worst case limit, we can multiply the standard deviation by the appropriate factor from the table according to the system requirements. For example, if we set the system maximum specification to ±3 standard deviations, then 99.73% of the population will be inside that limit </a:t>
            </a:r>
            <a:r>
              <a:rPr lang="en-US" baseline="0" smtClean="0"/>
              <a:t>and </a:t>
            </a:r>
            <a:r>
              <a:rPr lang="en-US" baseline="0" smtClean="0"/>
              <a:t>0.27</a:t>
            </a:r>
            <a:r>
              <a:rPr lang="en-US" baseline="0" dirty="0" smtClean="0"/>
              <a:t>% of the population will fail the limit.  Depending on the requirement, a more conservative limit can be set. </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2</a:t>
            </a:fld>
            <a:endParaRPr lang="en-US"/>
          </a:p>
        </p:txBody>
      </p:sp>
    </p:spTree>
    <p:extLst>
      <p:ext uri="{BB962C8B-B14F-4D97-AF65-F5344CB8AC3E}">
        <p14:creationId xmlns:p14="http://schemas.microsoft.com/office/powerpoint/2010/main" val="12841265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Here we show a similar statistical analysis can be done for gain error.  In this case, the current shunt resistor, current shunt amplifier, buffer, and data converter will contribute gain error.  We will ignore the gain error of the buffer as it is very small and related to the open loop gain of the amplifier.  In this case, some of the parameters don’t have a typical value, so we have to use the worst case for the analysis.  The equations at the top of the slide show an absolute worst case analysis where the errors are directly added, and a statistical worst case where the errors are added as the square root sum of the squares.  The statistical worst case is a more reasonable estimate of worst case, whereas the absolute worst case is more conservative.  In this example, the error for the current shunt amplifier, U1, is the dominant source of error.  For many circuits, the gain is set by external discreet resistors.  For this type of circuit a Monte Carlo analysis is a good approach for finding gain error.  The Precision Labs video titled Gain Error and Monte Carlo Analysis covers this topic.</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3</a:t>
            </a:fld>
            <a:endParaRPr lang="en-US"/>
          </a:p>
        </p:txBody>
      </p:sp>
    </p:spTree>
    <p:extLst>
      <p:ext uri="{BB962C8B-B14F-4D97-AF65-F5344CB8AC3E}">
        <p14:creationId xmlns:p14="http://schemas.microsoft.com/office/powerpoint/2010/main" val="12994216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transfer characteristic </a:t>
            </a:r>
            <a:r>
              <a:rPr lang="en-US" baseline="0" dirty="0" smtClean="0"/>
              <a:t>for most signal chains is a linear function in the form y=mx +b.  Technically, there will be some nonlinear terms, but </a:t>
            </a:r>
            <a:r>
              <a:rPr lang="en-US" u="none" baseline="0" dirty="0" smtClean="0"/>
              <a:t>assume</a:t>
            </a:r>
            <a:r>
              <a:rPr lang="en-US" baseline="0" dirty="0" smtClean="0"/>
              <a:t> linearity is a good first order approximation.  Offset and gain calibration are based on the idea that we can solve the straight line equation for the slope and intercept.  Note that the slope error is the gain error and the intercept is the offset.  Applying two different input signals and measuring the associated output code will allow you to solve for the slope and intercept.  However, you have to be careful to make sure that the amplifiers are all operating in the linear region of the curve.  Looking at the input output relationship you can see how it would not be possible to determine the slope of the transfer function in the non-linear region.  In this example we apply 0A and 20A and measure the associated output codes.  Note that 0A drives the output of U1 to 0.5V and 20A drives the output to 4.5V.  So these test signals keep the system in the linear range.  It is very important that the test signals used are very accurate.  Any error in the test signal will introduce error in the calibration coefficients and minimize the effectiveness of the calibration.  After calibration, the measured slope and </a:t>
            </a:r>
            <a:r>
              <a:rPr lang="en-US" u="none" baseline="0" dirty="0" smtClean="0"/>
              <a:t>measured</a:t>
            </a:r>
            <a:r>
              <a:rPr lang="en-US" baseline="0" dirty="0" smtClean="0"/>
              <a:t> offset, called calibration coefficients, are generally stored in the microcontroller’s memory.  These coefficients are then used during normal device operation to compensate for the gain and offset error.  On the next slide we will look at the math for this example.</a:t>
            </a:r>
          </a:p>
        </p:txBody>
      </p:sp>
      <p:sp>
        <p:nvSpPr>
          <p:cNvPr id="4" name="Slide Number Placeholder 3"/>
          <p:cNvSpPr>
            <a:spLocks noGrp="1"/>
          </p:cNvSpPr>
          <p:nvPr>
            <p:ph type="sldNum" sz="quarter" idx="10"/>
          </p:nvPr>
        </p:nvSpPr>
        <p:spPr/>
        <p:txBody>
          <a:bodyPr/>
          <a:lstStyle/>
          <a:p>
            <a:fld id="{7941C228-45F2-4BE7-8DD1-C2994D3BBA8A}" type="slidenum">
              <a:rPr lang="en-US" smtClean="0"/>
              <a:pPr/>
              <a:t>4</a:t>
            </a:fld>
            <a:endParaRPr lang="en-US"/>
          </a:p>
        </p:txBody>
      </p:sp>
    </p:spTree>
    <p:extLst>
      <p:ext uri="{BB962C8B-B14F-4D97-AF65-F5344CB8AC3E}">
        <p14:creationId xmlns:p14="http://schemas.microsoft.com/office/powerpoint/2010/main" val="12994216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an example calibration based</a:t>
            </a:r>
            <a:r>
              <a:rPr lang="en-US" baseline="0" dirty="0" smtClean="0"/>
              <a:t> on the circuit from the previous slide.  In this case, the calibration test signals are at 0.5V and 4.5V.  Notice that the ideal graph is shown in blue and the measured graph is shown in red.  The measured graph has an offset and different slope than the ideal function.  The slope can be calculated by taking the change in output code divided by the change in input voltage.  The offset is determined by solving the y = mx + b equation for “b” and substituting one input and its associated output signal.  Once you have the offset and slope you can correct the error for any input.  In this example, we apply a 2V input signal.  The uncalibrated reading for this is 2.002V, so there is a 2mV error from gain and offset.  Applying the correction using the calibration coefficients, we can eliminate the error and determine the actual input signal of 2V.</a:t>
            </a:r>
            <a:endParaRPr lang="en-US" dirty="0"/>
          </a:p>
        </p:txBody>
      </p:sp>
      <p:sp>
        <p:nvSpPr>
          <p:cNvPr id="4" name="Slide Number Placeholder 3"/>
          <p:cNvSpPr>
            <a:spLocks noGrp="1"/>
          </p:cNvSpPr>
          <p:nvPr>
            <p:ph type="sldNum" sz="quarter" idx="10"/>
          </p:nvPr>
        </p:nvSpPr>
        <p:spPr/>
        <p:txBody>
          <a:bodyPr/>
          <a:lstStyle/>
          <a:p>
            <a:fld id="{F603C3B5-9CFC-4B60-AD1F-942309290D4C}" type="slidenum">
              <a:rPr lang="en-US" smtClean="0"/>
              <a:pPr/>
              <a:t>5</a:t>
            </a:fld>
            <a:endParaRPr lang="en-US"/>
          </a:p>
        </p:txBody>
      </p:sp>
    </p:spTree>
    <p:extLst>
      <p:ext uri="{BB962C8B-B14F-4D97-AF65-F5344CB8AC3E}">
        <p14:creationId xmlns:p14="http://schemas.microsoft.com/office/powerpoint/2010/main" val="9362219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Some calibration schemes apply external</a:t>
            </a:r>
            <a:r>
              <a:rPr lang="en-US" baseline="0" dirty="0" smtClean="0"/>
              <a:t> calibration signals during initial production to calibrate the system.  In other cases, the system will have on-board precision references to generate the calibration signal.  </a:t>
            </a:r>
            <a:r>
              <a:rPr lang="en-US" dirty="0" smtClean="0"/>
              <a:t>However, for some applications</a:t>
            </a:r>
            <a:r>
              <a:rPr lang="en-US" baseline="0" dirty="0" smtClean="0"/>
              <a:t> g</a:t>
            </a:r>
            <a:r>
              <a:rPr lang="en-US" dirty="0" smtClean="0"/>
              <a:t>enerating the precision calibration</a:t>
            </a:r>
            <a:r>
              <a:rPr lang="en-US" baseline="0" dirty="0" smtClean="0"/>
              <a:t> input signals may not be practical because the cost may be too high.  In the example we just considered, the calibration signals were 0A to 20A.  Generating a precision 20A signal to calibrate the system is challenging and expensive.  </a:t>
            </a:r>
          </a:p>
          <a:p>
            <a:endParaRPr lang="en-US" baseline="0" dirty="0" smtClean="0"/>
          </a:p>
          <a:p>
            <a:r>
              <a:rPr lang="en-US" baseline="0" dirty="0" smtClean="0"/>
              <a:t>One way to simplify a calibration scheme is to do an offset only calibration.  The nice thing about the offset calibration is that it can generally be done by shorting the input to ground.  Shorting the input to ground provides a very accurate 0V input signal.  The 0V input signal does not have the accuracy and drift errors inherent in a typical reference circuit that would be used for a two point gain and offset calibration.  The circuit here shows a simple calibration scheme where the input signal can be disconnected and the input can be grounded for offset calibration.  When 0V is applied to the input, the offset is directly read to be -30 codes.  This offset includes the ADC offset as well as the offset for amplifiers U1 and U2.  Also, this calibration can be run periodically to account for offset drift.  Ideally, it would be good if we could also calibrate the gain error, but this would require a precision calibration source.   So in order to minimize cost and complexity, some systems use this simple one-point calibration.  It is important to realize that this type of calibration can only be done on an ADC with a bipolar range or a differential input range.  In the next slide, we will see why this method cannot be used on unipolar ADCs.  </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6</a:t>
            </a:fld>
            <a:endParaRPr lang="en-US"/>
          </a:p>
        </p:txBody>
      </p:sp>
    </p:spTree>
    <p:extLst>
      <p:ext uri="{BB962C8B-B14F-4D97-AF65-F5344CB8AC3E}">
        <p14:creationId xmlns:p14="http://schemas.microsoft.com/office/powerpoint/2010/main" val="171533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5772" eaLnBrk="0" fontAlgn="base" hangingPunct="0">
              <a:spcBef>
                <a:spcPct val="30000"/>
              </a:spcBef>
              <a:spcAft>
                <a:spcPct val="0"/>
              </a:spcAft>
              <a:defRPr/>
            </a:pPr>
            <a:r>
              <a:rPr lang="en-US" dirty="0" smtClean="0">
                <a:solidFill>
                  <a:srgbClr val="DE0000"/>
                </a:solidFill>
                <a:ea typeface="MS PGothic" pitchFamily="34" charset="-128"/>
              </a:rPr>
              <a:t>This slide shows the effect of positive and negative offset on a unipolar data converter.  By “unipolar” we mean that the input signal is always positive; that is,</a:t>
            </a:r>
            <a:r>
              <a:rPr lang="en-US" baseline="0" dirty="0" smtClean="0">
                <a:solidFill>
                  <a:srgbClr val="DE0000"/>
                </a:solidFill>
                <a:ea typeface="MS PGothic" pitchFamily="34" charset="-128"/>
              </a:rPr>
              <a:t> it ranges from zero to the full-scale range, denoted as FSR.  The output codes for this example range from 000</a:t>
            </a:r>
            <a:r>
              <a:rPr lang="en-US" baseline="-25000" dirty="0" smtClean="0">
                <a:solidFill>
                  <a:srgbClr val="DE0000"/>
                </a:solidFill>
                <a:ea typeface="MS PGothic" pitchFamily="34" charset="-128"/>
              </a:rPr>
              <a:t>H</a:t>
            </a:r>
            <a:r>
              <a:rPr lang="en-US" baseline="0" dirty="0" smtClean="0">
                <a:solidFill>
                  <a:srgbClr val="DE0000"/>
                </a:solidFill>
                <a:ea typeface="MS PGothic" pitchFamily="34" charset="-128"/>
              </a:rPr>
              <a:t> to FFF</a:t>
            </a:r>
            <a:r>
              <a:rPr lang="en-US" baseline="-25000" dirty="0" smtClean="0">
                <a:solidFill>
                  <a:srgbClr val="DE0000"/>
                </a:solidFill>
                <a:ea typeface="MS PGothic" pitchFamily="34" charset="-128"/>
              </a:rPr>
              <a:t>H</a:t>
            </a:r>
            <a:r>
              <a:rPr lang="en-US" baseline="0" dirty="0" smtClean="0">
                <a:solidFill>
                  <a:srgbClr val="DE0000"/>
                </a:solidFill>
                <a:ea typeface="MS PGothic" pitchFamily="34" charset="-128"/>
              </a:rPr>
              <a:t>.  Although there are no negative output codes for a unipolar converter, there can be a negative offset.  The graph on the left shows how negative offset would affect the ADC transfer function.  The ideal curve is shown in blue and the measured curve is shown in red.  Notice that the measured curve is shifted downward by the negative offset, but the transfer function is truncated at 000</a:t>
            </a:r>
            <a:r>
              <a:rPr lang="en-US" baseline="-25000" dirty="0" smtClean="0">
                <a:solidFill>
                  <a:srgbClr val="DE0000"/>
                </a:solidFill>
                <a:ea typeface="MS PGothic" pitchFamily="34" charset="-128"/>
              </a:rPr>
              <a:t>H</a:t>
            </a:r>
            <a:r>
              <a:rPr lang="en-US" baseline="0" dirty="0" smtClean="0">
                <a:solidFill>
                  <a:srgbClr val="DE0000"/>
                </a:solidFill>
                <a:ea typeface="MS PGothic" pitchFamily="34" charset="-128"/>
              </a:rPr>
              <a:t>.  So, for this example applying a 0V input would generate a 000</a:t>
            </a:r>
            <a:r>
              <a:rPr lang="en-US" baseline="-25000" dirty="0" smtClean="0">
                <a:solidFill>
                  <a:srgbClr val="DE0000"/>
                </a:solidFill>
                <a:ea typeface="MS PGothic" pitchFamily="34" charset="-128"/>
              </a:rPr>
              <a:t>H</a:t>
            </a:r>
            <a:r>
              <a:rPr lang="en-US" baseline="0" dirty="0" smtClean="0">
                <a:solidFill>
                  <a:srgbClr val="DE0000"/>
                </a:solidFill>
                <a:ea typeface="MS PGothic" pitchFamily="34" charset="-128"/>
              </a:rPr>
              <a:t> output code even though the actual offset error is -003</a:t>
            </a:r>
            <a:r>
              <a:rPr lang="en-US" baseline="-25000" dirty="0" smtClean="0">
                <a:solidFill>
                  <a:srgbClr val="DE0000"/>
                </a:solidFill>
                <a:ea typeface="MS PGothic" pitchFamily="34" charset="-128"/>
              </a:rPr>
              <a:t>H</a:t>
            </a:r>
            <a:r>
              <a:rPr lang="en-US" baseline="0" dirty="0" smtClean="0">
                <a:solidFill>
                  <a:srgbClr val="DE0000"/>
                </a:solidFill>
                <a:ea typeface="MS PGothic" pitchFamily="34" charset="-128"/>
              </a:rPr>
              <a:t>.  Therefore, you are not able to calibrate for a negative offset using a 0V calibration signal for unipolar ADCs.   However, as shown on the right hand curve, you can measure a positive offset using a 0V input for unipolar ADCs.  In this example, applying 0V to the input you would measure an offset of +003</a:t>
            </a:r>
            <a:r>
              <a:rPr lang="en-US" baseline="-25000" dirty="0" smtClean="0">
                <a:solidFill>
                  <a:srgbClr val="DE0000"/>
                </a:solidFill>
                <a:ea typeface="MS PGothic" pitchFamily="34" charset="-128"/>
              </a:rPr>
              <a:t>H</a:t>
            </a:r>
            <a:r>
              <a:rPr lang="en-US" baseline="0" dirty="0" smtClean="0">
                <a:solidFill>
                  <a:srgbClr val="DE0000"/>
                </a:solidFill>
                <a:ea typeface="MS PGothic" pitchFamily="34" charset="-128"/>
              </a:rPr>
              <a:t>.  Nevertheless, this doesn’t really help from a calibration perspective as the offset of an ADC will always range from negative to positive values.  In the next slide we will see why a bipolar ADC offset calibration works for a 0V input.</a:t>
            </a:r>
            <a:endParaRPr lang="en-US" dirty="0"/>
          </a:p>
        </p:txBody>
      </p:sp>
      <p:sp>
        <p:nvSpPr>
          <p:cNvPr id="4" name="Slide Number Placeholder 3"/>
          <p:cNvSpPr>
            <a:spLocks noGrp="1"/>
          </p:cNvSpPr>
          <p:nvPr>
            <p:ph type="sldNum" sz="quarter" idx="10"/>
          </p:nvPr>
        </p:nvSpPr>
        <p:spPr/>
        <p:txBody>
          <a:bodyPr/>
          <a:lstStyle/>
          <a:p>
            <a:fld id="{F603C3B5-9CFC-4B60-AD1F-942309290D4C}" type="slidenum">
              <a:rPr lang="en-US" smtClean="0"/>
              <a:pPr/>
              <a:t>7</a:t>
            </a:fld>
            <a:endParaRPr lang="en-US"/>
          </a:p>
        </p:txBody>
      </p:sp>
    </p:spTree>
    <p:extLst>
      <p:ext uri="{BB962C8B-B14F-4D97-AF65-F5344CB8AC3E}">
        <p14:creationId xmlns:p14="http://schemas.microsoft.com/office/powerpoint/2010/main" val="29589484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we show the offset error for a bipolar ADC, or</a:t>
            </a:r>
            <a:r>
              <a:rPr lang="en-US" baseline="0" dirty="0" smtClean="0"/>
              <a:t> a ADC  with a differential input range</a:t>
            </a:r>
            <a:r>
              <a:rPr lang="en-US" dirty="0" smtClean="0"/>
              <a:t>.</a:t>
            </a:r>
            <a:r>
              <a:rPr lang="en-US" baseline="0" dirty="0" smtClean="0"/>
              <a:t>  </a:t>
            </a:r>
            <a:r>
              <a:rPr lang="en-US" dirty="0" smtClean="0"/>
              <a:t>The term “bipolar” means that the</a:t>
            </a:r>
            <a:r>
              <a:rPr lang="en-US" baseline="0" dirty="0" smtClean="0"/>
              <a:t> input can accept both negative and positive voltages.  These curves can also apply to a unipolar input that has a differential input range.  The example shown earlier used the ADS9110, which is a unipolar device that has a differential input range of ±</a:t>
            </a:r>
            <a:r>
              <a:rPr lang="en-US" baseline="0" dirty="0" err="1" smtClean="0"/>
              <a:t>Vref</a:t>
            </a:r>
            <a:r>
              <a:rPr lang="en-US" baseline="0" dirty="0" smtClean="0"/>
              <a:t>.  The range starts at the Negative Full Scale, denoted as NFS, and ends at the Positive Full Scale, denoted as PFS.  In this case, it is possible to apply zero volts to the input and directly read the offset.  Shorting the inputs to determine offset is often used as a simple approach for measurement and calibration of offset.  </a:t>
            </a:r>
            <a:endParaRPr lang="en-US" dirty="0"/>
          </a:p>
        </p:txBody>
      </p:sp>
      <p:sp>
        <p:nvSpPr>
          <p:cNvPr id="4" name="Slide Number Placeholder 3"/>
          <p:cNvSpPr>
            <a:spLocks noGrp="1"/>
          </p:cNvSpPr>
          <p:nvPr>
            <p:ph type="sldNum" sz="quarter" idx="10"/>
          </p:nvPr>
        </p:nvSpPr>
        <p:spPr/>
        <p:txBody>
          <a:bodyPr/>
          <a:lstStyle/>
          <a:p>
            <a:fld id="{F603C3B5-9CFC-4B60-AD1F-942309290D4C}" type="slidenum">
              <a:rPr lang="en-US" smtClean="0"/>
              <a:pPr/>
              <a:t>8</a:t>
            </a:fld>
            <a:endParaRPr lang="en-US"/>
          </a:p>
        </p:txBody>
      </p:sp>
    </p:spTree>
    <p:extLst>
      <p:ext uri="{BB962C8B-B14F-4D97-AF65-F5344CB8AC3E}">
        <p14:creationId xmlns:p14="http://schemas.microsoft.com/office/powerpoint/2010/main" val="29589484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Some data</a:t>
            </a:r>
            <a:r>
              <a:rPr lang="en-US" baseline="0" dirty="0" smtClean="0"/>
              <a:t> converters have a convenient feature that allows automatic offset calibration.  In general, this calibration is initiated by sending the ADC a digital command.  This can be done periodically so that offset drift is also accounted for.  During calibration, the ADC’s inputs are disconnected from the rest of the circuit, so special calibration test signals are not required.  Note that in this case, the calibration only applies to the data converter and offset errors from the rest of the signal chain are not corrected for in this automatic calibration.  The digital value for the offset is stored in a register after calibration.  The offset register is automatically subtracted from readings after calibration to correct for the offset error.  This correction can significantly reduce offset error.  For example, the ADS7042 typical offset is reduced from ±12 LSB to ±0.5 LSB through calibration.  Finally, it is important to note that this automated calibration corrects for offset error but does not correct for gain error.</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9</a:t>
            </a:fld>
            <a:endParaRPr lang="en-US"/>
          </a:p>
        </p:txBody>
      </p:sp>
    </p:spTree>
    <p:extLst>
      <p:ext uri="{BB962C8B-B14F-4D97-AF65-F5344CB8AC3E}">
        <p14:creationId xmlns:p14="http://schemas.microsoft.com/office/powerpoint/2010/main" val="34158581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548640" y="2331731"/>
            <a:ext cx="13533120" cy="1764030"/>
          </a:xfrm>
        </p:spPr>
        <p:txBody>
          <a:bodyPr/>
          <a:lstStyle>
            <a:lvl1pPr>
              <a:defRPr sz="5300">
                <a:solidFill>
                  <a:schemeClr val="tx2"/>
                </a:solidFill>
              </a:defRPr>
            </a:lvl1pPr>
          </a:lstStyle>
          <a:p>
            <a:r>
              <a:rPr lang="en-US" dirty="0"/>
              <a:t>Click to edit Master title style</a:t>
            </a:r>
          </a:p>
        </p:txBody>
      </p:sp>
      <p:sp>
        <p:nvSpPr>
          <p:cNvPr id="3075" name="Rectangle 3"/>
          <p:cNvSpPr>
            <a:spLocks noGrp="1" noChangeArrowheads="1"/>
          </p:cNvSpPr>
          <p:nvPr>
            <p:ph type="subTitle" idx="1"/>
          </p:nvPr>
        </p:nvSpPr>
        <p:spPr>
          <a:xfrm>
            <a:off x="548640" y="4438654"/>
            <a:ext cx="13533120" cy="1783080"/>
          </a:xfrm>
          <a:ln/>
        </p:spPr>
        <p:txBody>
          <a:bodyPr/>
          <a:lstStyle>
            <a:lvl1pPr marL="0" indent="0">
              <a:buFontTx/>
              <a:buNone/>
              <a:defRPr b="1"/>
            </a:lvl1pPr>
          </a:lstStyle>
          <a:p>
            <a:r>
              <a:rPr lang="en-US"/>
              <a:t>Click to edit Master subtitle style</a:t>
            </a:r>
          </a:p>
        </p:txBody>
      </p:sp>
      <p:sp>
        <p:nvSpPr>
          <p:cNvPr id="6"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a:p>
        </p:txBody>
      </p:sp>
    </p:spTree>
    <p:extLst>
      <p:ext uri="{BB962C8B-B14F-4D97-AF65-F5344CB8AC3E}">
        <p14:creationId xmlns:p14="http://schemas.microsoft.com/office/powerpoint/2010/main" val="29513750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ED430B41-3034-4777-B6DE-71856D985697}" type="slidenum">
              <a:rPr lang="en-US"/>
              <a:pPr>
                <a:defRPr/>
              </a:pPr>
              <a:t>‹#›</a:t>
            </a:fld>
            <a:endParaRPr lang="en-US"/>
          </a:p>
        </p:txBody>
      </p:sp>
    </p:spTree>
    <p:extLst>
      <p:ext uri="{BB962C8B-B14F-4D97-AF65-F5344CB8AC3E}">
        <p14:creationId xmlns:p14="http://schemas.microsoft.com/office/powerpoint/2010/main" val="16728739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31521" y="327661"/>
            <a:ext cx="4813301" cy="1394461"/>
          </a:xfrm>
        </p:spPr>
        <p:txBody>
          <a:bodyPr anchor="b"/>
          <a:lstStyle>
            <a:lvl1pPr algn="l">
              <a:defRPr sz="4300" b="1">
                <a:solidFill>
                  <a:schemeClr val="tx2"/>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5720080" y="327662"/>
            <a:ext cx="8178800" cy="7023736"/>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400" smtClean="0">
                <a:solidFill>
                  <a:schemeClr val="tx1"/>
                </a:solidFill>
                <a:latin typeface="+mn-lt"/>
                <a:ea typeface="+mn-ea"/>
                <a:cs typeface="+mn-cs"/>
              </a:defRPr>
            </a:lvl2pPr>
            <a:lvl3pPr algn="l" rtl="0" eaLnBrk="0" fontAlgn="base" hangingPunct="0">
              <a:spcAft>
                <a:spcPct val="0"/>
              </a:spcAft>
              <a:defRPr lang="en-US" sz="2400" smtClean="0">
                <a:solidFill>
                  <a:schemeClr val="tx1"/>
                </a:solidFill>
                <a:latin typeface="+mn-lt"/>
                <a:ea typeface="+mn-ea"/>
                <a:cs typeface="+mn-cs"/>
              </a:defRPr>
            </a:lvl3pPr>
            <a:lvl4pPr algn="l" rtl="0" eaLnBrk="0" fontAlgn="base" hangingPunct="0">
              <a:spcAft>
                <a:spcPct val="0"/>
              </a:spcAft>
              <a:defRPr lang="en-US" sz="2400" smtClean="0">
                <a:solidFill>
                  <a:schemeClr val="tx1"/>
                </a:solidFill>
                <a:latin typeface="+mn-lt"/>
                <a:ea typeface="+mn-ea"/>
                <a:cs typeface="+mn-cs"/>
              </a:defRPr>
            </a:lvl4pPr>
            <a:lvl5pPr algn="l" rtl="0" eaLnBrk="0" fontAlgn="base" hangingPunct="0">
              <a:spcAft>
                <a:spcPct val="0"/>
              </a:spcAft>
              <a:defRPr lang="en-US" sz="2400">
                <a:solidFill>
                  <a:schemeClr val="tx1"/>
                </a:solidFill>
                <a:latin typeface="+mn-lt"/>
                <a:ea typeface="+mn-ea"/>
                <a:cs typeface="+mn-cs"/>
              </a:defRPr>
            </a:lvl5pPr>
            <a:lvl6pPr>
              <a:defRPr sz="2700"/>
            </a:lvl6pPr>
            <a:lvl7pPr>
              <a:defRPr sz="2700"/>
            </a:lvl7pPr>
            <a:lvl8pPr>
              <a:defRPr sz="2700"/>
            </a:lvl8pPr>
            <a:lvl9pPr>
              <a:defRPr sz="27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731521" y="1722120"/>
            <a:ext cx="4813301" cy="5629277"/>
          </a:xfrm>
        </p:spPr>
        <p:txBody>
          <a:bodyPr/>
          <a:lstStyle>
            <a:lvl1pPr marL="0" indent="0">
              <a:buNone/>
              <a:defRPr sz="2700"/>
            </a:lvl1pPr>
            <a:lvl2pPr marL="609432" indent="0">
              <a:buNone/>
              <a:defRPr sz="1600"/>
            </a:lvl2pPr>
            <a:lvl3pPr marL="1218864" indent="0">
              <a:buNone/>
              <a:defRPr sz="1300"/>
            </a:lvl3pPr>
            <a:lvl4pPr marL="1828293" indent="0">
              <a:buNone/>
              <a:defRPr sz="1100"/>
            </a:lvl4pPr>
            <a:lvl5pPr marL="2437717" indent="0">
              <a:buNone/>
              <a:defRPr sz="1100"/>
            </a:lvl5pPr>
            <a:lvl6pPr marL="3047147" indent="0">
              <a:buNone/>
              <a:defRPr sz="1100"/>
            </a:lvl6pPr>
            <a:lvl7pPr marL="3656579" indent="0">
              <a:buNone/>
              <a:defRPr sz="1100"/>
            </a:lvl7pPr>
            <a:lvl8pPr marL="4266005" indent="0">
              <a:buNone/>
              <a:defRPr sz="1100"/>
            </a:lvl8pPr>
            <a:lvl9pPr marL="4875434" indent="0">
              <a:buNone/>
              <a:defRPr sz="1100"/>
            </a:lvl9pPr>
          </a:lstStyle>
          <a:p>
            <a:pPr lvl="0"/>
            <a:r>
              <a:rPr lang="en-US" dirty="0" smtClean="0"/>
              <a:t>Click to edit Master text styles</a:t>
            </a:r>
          </a:p>
        </p:txBody>
      </p:sp>
      <p:sp>
        <p:nvSpPr>
          <p:cNvPr id="5"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D9B97EEC-B5BC-42C5-B73F-31CC660D4D8A}" type="slidenum">
              <a:rPr lang="en-US"/>
              <a:pPr>
                <a:defRPr/>
              </a:pPr>
              <a:t>‹#›</a:t>
            </a:fld>
            <a:endParaRPr lang="en-US"/>
          </a:p>
        </p:txBody>
      </p:sp>
    </p:spTree>
    <p:extLst>
      <p:ext uri="{BB962C8B-B14F-4D97-AF65-F5344CB8AC3E}">
        <p14:creationId xmlns:p14="http://schemas.microsoft.com/office/powerpoint/2010/main" val="16778407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67661" y="5760721"/>
            <a:ext cx="8778240" cy="680085"/>
          </a:xfrm>
        </p:spPr>
        <p:txBody>
          <a:bodyPr anchor="b"/>
          <a:lstStyle>
            <a:lvl1pPr algn="l">
              <a:defRPr sz="3700" b="1">
                <a:solidFill>
                  <a:schemeClr val="tx2"/>
                </a:solidFill>
              </a:defRPr>
            </a:lvl1pPr>
          </a:lstStyle>
          <a:p>
            <a:r>
              <a:rPr lang="en-US" dirty="0" smtClean="0"/>
              <a:t>Click to edit Master title style</a:t>
            </a:r>
            <a:endParaRPr lang="en-US" dirty="0"/>
          </a:p>
        </p:txBody>
      </p:sp>
      <p:sp>
        <p:nvSpPr>
          <p:cNvPr id="3" name="Picture Placeholder 2"/>
          <p:cNvSpPr>
            <a:spLocks noGrp="1"/>
          </p:cNvSpPr>
          <p:nvPr>
            <p:ph type="pic" idx="1"/>
          </p:nvPr>
        </p:nvSpPr>
        <p:spPr>
          <a:xfrm>
            <a:off x="2867661" y="735331"/>
            <a:ext cx="8778240" cy="4937760"/>
          </a:xfrm>
        </p:spPr>
        <p:txBody>
          <a:bodyPr/>
          <a:lstStyle>
            <a:lvl1pPr marL="0" indent="0">
              <a:buNone/>
              <a:defRPr sz="4300"/>
            </a:lvl1pPr>
            <a:lvl2pPr marL="609432" indent="0">
              <a:buNone/>
              <a:defRPr sz="3700"/>
            </a:lvl2pPr>
            <a:lvl3pPr marL="1218864" indent="0">
              <a:buNone/>
              <a:defRPr sz="3200"/>
            </a:lvl3pPr>
            <a:lvl4pPr marL="1828293" indent="0">
              <a:buNone/>
              <a:defRPr sz="2700"/>
            </a:lvl4pPr>
            <a:lvl5pPr marL="2437717" indent="0">
              <a:buNone/>
              <a:defRPr sz="2700"/>
            </a:lvl5pPr>
            <a:lvl6pPr marL="3047147" indent="0">
              <a:buNone/>
              <a:defRPr sz="2700"/>
            </a:lvl6pPr>
            <a:lvl7pPr marL="3656579" indent="0">
              <a:buNone/>
              <a:defRPr sz="2700"/>
            </a:lvl7pPr>
            <a:lvl8pPr marL="4266005" indent="0">
              <a:buNone/>
              <a:defRPr sz="2700"/>
            </a:lvl8pPr>
            <a:lvl9pPr marL="4875434" indent="0">
              <a:buNone/>
              <a:defRPr sz="2700"/>
            </a:lvl9pPr>
          </a:lstStyle>
          <a:p>
            <a:pPr lvl="0"/>
            <a:endParaRPr lang="en-US" noProof="0" smtClean="0"/>
          </a:p>
        </p:txBody>
      </p:sp>
      <p:sp>
        <p:nvSpPr>
          <p:cNvPr id="4" name="Text Placeholder 3"/>
          <p:cNvSpPr>
            <a:spLocks noGrp="1"/>
          </p:cNvSpPr>
          <p:nvPr>
            <p:ph type="body" sz="half" idx="2"/>
          </p:nvPr>
        </p:nvSpPr>
        <p:spPr>
          <a:xfrm>
            <a:off x="2867661" y="6440806"/>
            <a:ext cx="8778240" cy="965835"/>
          </a:xfrm>
          <a:noFill/>
          <a:ln w="9525" algn="ctr">
            <a:noFill/>
            <a:miter lim="800000"/>
            <a:headEnd/>
            <a:tailEnd/>
          </a:ln>
        </p:spPr>
        <p:txBody>
          <a:bodyPr vert="horz" wrap="square" lIns="121886" tIns="60941" rIns="121886" bIns="60941" numCol="1" anchor="t" anchorCtr="0" compatLnSpc="1">
            <a:prstTxWarp prst="textNoShape">
              <a:avLst/>
            </a:prstTxWarp>
          </a:bodyPr>
          <a:lstStyle>
            <a:lvl1pPr marL="0" indent="0" algn="l" rtl="0" eaLnBrk="0" fontAlgn="base" hangingPunct="0">
              <a:spcAft>
                <a:spcPct val="0"/>
              </a:spcAft>
              <a:buNone/>
              <a:defRPr lang="en-US" sz="2700" smtClean="0">
                <a:solidFill>
                  <a:schemeClr val="tx1"/>
                </a:solidFill>
                <a:latin typeface="+mn-lt"/>
                <a:ea typeface="+mn-ea"/>
                <a:cs typeface="+mn-cs"/>
              </a:defRPr>
            </a:lvl1pPr>
            <a:lvl2pPr marL="609432" indent="0">
              <a:buNone/>
              <a:defRPr sz="1600"/>
            </a:lvl2pPr>
            <a:lvl3pPr marL="1218864" indent="0">
              <a:buNone/>
              <a:defRPr sz="1300"/>
            </a:lvl3pPr>
            <a:lvl4pPr marL="1828293" indent="0">
              <a:buNone/>
              <a:defRPr sz="1100"/>
            </a:lvl4pPr>
            <a:lvl5pPr marL="2437717" indent="0">
              <a:buNone/>
              <a:defRPr sz="1100"/>
            </a:lvl5pPr>
            <a:lvl6pPr marL="3047147" indent="0">
              <a:buNone/>
              <a:defRPr sz="1100"/>
            </a:lvl6pPr>
            <a:lvl7pPr marL="3656579" indent="0">
              <a:buNone/>
              <a:defRPr sz="1100"/>
            </a:lvl7pPr>
            <a:lvl8pPr marL="4266005" indent="0">
              <a:buNone/>
              <a:defRPr sz="1100"/>
            </a:lvl8pPr>
            <a:lvl9pPr marL="4875434" indent="0">
              <a:buNone/>
              <a:defRPr sz="1100"/>
            </a:lvl9pPr>
          </a:lstStyle>
          <a:p>
            <a:pPr lvl="0"/>
            <a:r>
              <a:rPr lang="en-US" smtClean="0"/>
              <a:t>Click to edit Master text styles</a:t>
            </a:r>
          </a:p>
        </p:txBody>
      </p:sp>
      <p:sp>
        <p:nvSpPr>
          <p:cNvPr id="5"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8E55F34B-1C25-4090-A4A7-9CEE84F430BB}" type="slidenum">
              <a:rPr lang="en-US"/>
              <a:pPr>
                <a:defRPr/>
              </a:pPr>
              <a:t>‹#›</a:t>
            </a:fld>
            <a:endParaRPr lang="en-US"/>
          </a:p>
        </p:txBody>
      </p:sp>
    </p:spTree>
    <p:extLst>
      <p:ext uri="{BB962C8B-B14F-4D97-AF65-F5344CB8AC3E}">
        <p14:creationId xmlns:p14="http://schemas.microsoft.com/office/powerpoint/2010/main" val="33977274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34FE2BCE-81FD-49AD-8F3F-8C803C0A8918}" type="slidenum">
              <a:rPr lang="en-US"/>
              <a:pPr>
                <a:defRPr/>
              </a:pPr>
              <a:t>‹#›</a:t>
            </a:fld>
            <a:endParaRPr lang="en-US"/>
          </a:p>
        </p:txBody>
      </p:sp>
    </p:spTree>
    <p:extLst>
      <p:ext uri="{BB962C8B-B14F-4D97-AF65-F5344CB8AC3E}">
        <p14:creationId xmlns:p14="http://schemas.microsoft.com/office/powerpoint/2010/main" val="4345472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655302" y="171451"/>
            <a:ext cx="3426459" cy="6882765"/>
          </a:xfrm>
        </p:spPr>
        <p:txBody>
          <a:bodyPr vert="eaVert"/>
          <a:lstStyle>
            <a:lvl1pPr>
              <a:defRPr>
                <a:solidFill>
                  <a:schemeClr val="tx2"/>
                </a:solidFill>
              </a:defRPr>
            </a:lvl1pPr>
          </a:lstStyle>
          <a:p>
            <a:r>
              <a:rPr lang="en-US" dirty="0" smtClean="0"/>
              <a:t>Click to edit Master title style</a:t>
            </a:r>
            <a:endParaRPr lang="en-US" dirty="0"/>
          </a:p>
        </p:txBody>
      </p:sp>
      <p:sp>
        <p:nvSpPr>
          <p:cNvPr id="3" name="Vertical Text Placeholder 2"/>
          <p:cNvSpPr>
            <a:spLocks noGrp="1"/>
          </p:cNvSpPr>
          <p:nvPr>
            <p:ph type="body" orient="vert" idx="1"/>
          </p:nvPr>
        </p:nvSpPr>
        <p:spPr>
          <a:xfrm>
            <a:off x="370840" y="171451"/>
            <a:ext cx="10040621" cy="688276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9AB3E699-3BC5-4E82-A48B-54CC42B0E66D}" type="slidenum">
              <a:rPr lang="en-US"/>
              <a:pPr>
                <a:defRPr/>
              </a:pPr>
              <a:t>‹#›</a:t>
            </a:fld>
            <a:endParaRPr lang="en-US"/>
          </a:p>
        </p:txBody>
      </p:sp>
    </p:spTree>
    <p:extLst>
      <p:ext uri="{BB962C8B-B14F-4D97-AF65-F5344CB8AC3E}">
        <p14:creationId xmlns:p14="http://schemas.microsoft.com/office/powerpoint/2010/main" val="16892279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4"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9AB3E699-3BC5-4E82-A48B-54CC42B0E66D}" type="slidenum">
              <a:rPr lang="en-US"/>
              <a:pPr>
                <a:defRPr/>
              </a:pPr>
              <a:t>‹#›</a:t>
            </a:fld>
            <a:endParaRPr lang="en-US"/>
          </a:p>
        </p:txBody>
      </p:sp>
    </p:spTree>
    <p:extLst>
      <p:ext uri="{BB962C8B-B14F-4D97-AF65-F5344CB8AC3E}">
        <p14:creationId xmlns:p14="http://schemas.microsoft.com/office/powerpoint/2010/main" val="640817465"/>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4" name="Content Placeholder 2"/>
          <p:cNvSpPr>
            <a:spLocks noGrp="1"/>
          </p:cNvSpPr>
          <p:nvPr>
            <p:ph idx="1"/>
          </p:nvPr>
        </p:nvSpPr>
        <p:spPr>
          <a:xfrm>
            <a:off x="533406" y="1258169"/>
            <a:ext cx="13548360" cy="5935118"/>
          </a:xfrm>
        </p:spPr>
        <p:txBody>
          <a:bodyPr/>
          <a:lstStyle>
            <a:lvl1pPr>
              <a:spcBef>
                <a:spcPts val="1067"/>
              </a:spcBef>
              <a:defRPr/>
            </a:lvl1pPr>
            <a:lvl3pPr>
              <a:defRPr sz="2400"/>
            </a:lvl3pPr>
            <a:lvl4pPr>
              <a:defRPr sz="2400"/>
            </a:lvl4pPr>
            <a:lvl5pPr>
              <a:defRPr sz="2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6"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9AB3E699-3BC5-4E82-A48B-54CC42B0E66D}" type="slidenum">
              <a:rPr lang="en-US"/>
              <a:pPr>
                <a:defRPr/>
              </a:pPr>
              <a:t>‹#›</a:t>
            </a:fld>
            <a:endParaRPr lang="en-US"/>
          </a:p>
        </p:txBody>
      </p:sp>
    </p:spTree>
    <p:extLst>
      <p:ext uri="{BB962C8B-B14F-4D97-AF65-F5344CB8AC3E}">
        <p14:creationId xmlns:p14="http://schemas.microsoft.com/office/powerpoint/2010/main" val="3804080861"/>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4" name="Content Placeholder 2"/>
          <p:cNvSpPr>
            <a:spLocks noGrp="1"/>
          </p:cNvSpPr>
          <p:nvPr>
            <p:ph idx="1"/>
          </p:nvPr>
        </p:nvSpPr>
        <p:spPr>
          <a:xfrm>
            <a:off x="533406" y="1258169"/>
            <a:ext cx="13548360" cy="5935118"/>
          </a:xfrm>
        </p:spPr>
        <p:txBody>
          <a:bodyPr/>
          <a:lstStyle>
            <a:lvl1pPr>
              <a:spcBef>
                <a:spcPts val="1067"/>
              </a:spcBef>
              <a:defRPr/>
            </a:lvl1pPr>
            <a:lvl3pPr>
              <a:defRPr sz="2400"/>
            </a:lvl3pPr>
            <a:lvl4pPr>
              <a:defRPr sz="2400"/>
            </a:lvl4pPr>
            <a:lvl5pPr>
              <a:defRPr sz="2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6"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9AB3E699-3BC5-4E82-A48B-54CC42B0E66D}" type="slidenum">
              <a:rPr lang="en-US"/>
              <a:pPr>
                <a:defRPr/>
              </a:pPr>
              <a:t>‹#›</a:t>
            </a:fld>
            <a:endParaRPr lang="en-US"/>
          </a:p>
        </p:txBody>
      </p:sp>
    </p:spTree>
    <p:extLst>
      <p:ext uri="{BB962C8B-B14F-4D97-AF65-F5344CB8AC3E}">
        <p14:creationId xmlns:p14="http://schemas.microsoft.com/office/powerpoint/2010/main" val="396923796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2_Title Slide">
    <p:spTree>
      <p:nvGrpSpPr>
        <p:cNvPr id="1" name=""/>
        <p:cNvGrpSpPr/>
        <p:nvPr/>
      </p:nvGrpSpPr>
      <p:grpSpPr>
        <a:xfrm>
          <a:off x="0" y="0"/>
          <a:ext cx="0" cy="0"/>
          <a:chOff x="0" y="0"/>
          <a:chExt cx="0" cy="0"/>
        </a:xfrm>
      </p:grpSpPr>
      <p:pic>
        <p:nvPicPr>
          <p:cNvPr id="4" name="Picture 6" descr="selected_powerpoint_bg_2.jpg"/>
          <p:cNvPicPr>
            <a:picLocks noChangeAspect="1"/>
          </p:cNvPicPr>
          <p:nvPr/>
        </p:nvPicPr>
        <p:blipFill>
          <a:blip r:embed="rId2" cstate="print"/>
          <a:srcRect/>
          <a:stretch>
            <a:fillRect/>
          </a:stretch>
        </p:blipFill>
        <p:spPr bwMode="auto">
          <a:xfrm>
            <a:off x="0" y="0"/>
            <a:ext cx="14630400" cy="8229600"/>
          </a:xfrm>
          <a:prstGeom prst="rect">
            <a:avLst/>
          </a:prstGeom>
          <a:noFill/>
          <a:ln w="9525">
            <a:noFill/>
            <a:miter lim="800000"/>
            <a:headEnd/>
            <a:tailEnd/>
          </a:ln>
        </p:spPr>
      </p:pic>
      <p:sp>
        <p:nvSpPr>
          <p:cNvPr id="3074" name="Rectangle 2"/>
          <p:cNvSpPr>
            <a:spLocks noGrp="1" noChangeArrowheads="1"/>
          </p:cNvSpPr>
          <p:nvPr>
            <p:ph type="ctrTitle"/>
          </p:nvPr>
        </p:nvSpPr>
        <p:spPr>
          <a:xfrm>
            <a:off x="548640" y="2331721"/>
            <a:ext cx="13533120" cy="1764030"/>
          </a:xfrm>
        </p:spPr>
        <p:txBody>
          <a:bodyPr/>
          <a:lstStyle>
            <a:lvl1pPr>
              <a:defRPr sz="6400">
                <a:solidFill>
                  <a:schemeClr val="tx2"/>
                </a:solidFill>
              </a:defRPr>
            </a:lvl1pPr>
          </a:lstStyle>
          <a:p>
            <a:r>
              <a:rPr lang="en-US" smtClean="0"/>
              <a:t>Click to edit Master title style</a:t>
            </a:r>
            <a:endParaRPr lang="en-US" dirty="0"/>
          </a:p>
        </p:txBody>
      </p:sp>
      <p:sp>
        <p:nvSpPr>
          <p:cNvPr id="3075" name="Rectangle 3"/>
          <p:cNvSpPr>
            <a:spLocks noGrp="1" noChangeArrowheads="1"/>
          </p:cNvSpPr>
          <p:nvPr>
            <p:ph type="subTitle" idx="1"/>
          </p:nvPr>
        </p:nvSpPr>
        <p:spPr>
          <a:xfrm>
            <a:off x="548640" y="4438650"/>
            <a:ext cx="13533120" cy="1783080"/>
          </a:xfrm>
          <a:ln/>
        </p:spPr>
        <p:txBody>
          <a:bodyPr/>
          <a:lstStyle>
            <a:lvl1pPr marL="0" indent="0">
              <a:buFontTx/>
              <a:buNone/>
              <a:defRPr b="1"/>
            </a:lvl1pPr>
          </a:lstStyle>
          <a:p>
            <a:r>
              <a:rPr lang="en-US" smtClean="0"/>
              <a:t>Click to edit Master subtitle style</a:t>
            </a:r>
            <a:endParaRPr lang="en-US"/>
          </a:p>
        </p:txBody>
      </p:sp>
      <p:sp>
        <p:nvSpPr>
          <p:cNvPr id="10" name="Rectangle 9"/>
          <p:cNvSpPr/>
          <p:nvPr userDrawn="1"/>
        </p:nvSpPr>
        <p:spPr>
          <a:xfrm>
            <a:off x="6" y="7589520"/>
            <a:ext cx="14086840"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1" name="Rectangle 10"/>
          <p:cNvSpPr/>
          <p:nvPr userDrawn="1"/>
        </p:nvSpPr>
        <p:spPr>
          <a:xfrm>
            <a:off x="67056" y="7589520"/>
            <a:ext cx="13984224"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2" name="Rectangle 11"/>
          <p:cNvSpPr/>
          <p:nvPr userDrawn="1"/>
        </p:nvSpPr>
        <p:spPr>
          <a:xfrm>
            <a:off x="0" y="7531101"/>
            <a:ext cx="14122400" cy="621792"/>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lIns="146304" tIns="73152" rIns="146304" bIns="73152" rtlCol="0" anchor="ctr"/>
          <a:lstStyle/>
          <a:p>
            <a:pPr algn="ctr"/>
            <a:endParaRPr lang="en-US"/>
          </a:p>
        </p:txBody>
      </p:sp>
      <p:pic>
        <p:nvPicPr>
          <p:cNvPr id="15" name="Picture 27" descr="ti_logo_powerpoint_1_line.png"/>
          <p:cNvPicPr>
            <a:picLocks noChangeAspect="1"/>
          </p:cNvPicPr>
          <p:nvPr userDrawn="1"/>
        </p:nvPicPr>
        <p:blipFill>
          <a:blip r:embed="rId3" cstate="print"/>
          <a:srcRect/>
          <a:stretch>
            <a:fillRect/>
          </a:stretch>
        </p:blipFill>
        <p:spPr bwMode="auto">
          <a:xfrm>
            <a:off x="11457517" y="7689851"/>
            <a:ext cx="2499782" cy="309034"/>
          </a:xfrm>
          <a:prstGeom prst="rect">
            <a:avLst/>
          </a:prstGeom>
          <a:noFill/>
          <a:ln w="9525">
            <a:noFill/>
            <a:miter lim="800000"/>
            <a:headEnd/>
            <a:tailEnd/>
          </a:ln>
        </p:spPr>
      </p:pic>
      <p:sp>
        <p:nvSpPr>
          <p:cNvPr id="8"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dirty="0"/>
          </a:p>
        </p:txBody>
      </p:sp>
    </p:spTree>
    <p:extLst>
      <p:ext uri="{BB962C8B-B14F-4D97-AF65-F5344CB8AC3E}">
        <p14:creationId xmlns:p14="http://schemas.microsoft.com/office/powerpoint/2010/main" val="4142359124"/>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pic>
        <p:nvPicPr>
          <p:cNvPr id="6" name="Picture 5" descr="Classroom_ppt.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4630400" cy="8229600"/>
          </a:xfrm>
          <a:prstGeom prst="rect">
            <a:avLst/>
          </a:prstGeom>
        </p:spPr>
      </p:pic>
      <p:sp>
        <p:nvSpPr>
          <p:cNvPr id="3074" name="Rectangle 2"/>
          <p:cNvSpPr>
            <a:spLocks noGrp="1" noChangeArrowheads="1"/>
          </p:cNvSpPr>
          <p:nvPr>
            <p:ph type="ctrTitle"/>
          </p:nvPr>
        </p:nvSpPr>
        <p:spPr>
          <a:xfrm>
            <a:off x="548640" y="2331721"/>
            <a:ext cx="13533120" cy="1764030"/>
          </a:xfrm>
        </p:spPr>
        <p:txBody>
          <a:bodyPr/>
          <a:lstStyle>
            <a:lvl1pPr>
              <a:defRPr sz="6400">
                <a:solidFill>
                  <a:schemeClr val="tx2"/>
                </a:solidFill>
              </a:defRPr>
            </a:lvl1pPr>
          </a:lstStyle>
          <a:p>
            <a:r>
              <a:rPr lang="en-US" smtClean="0"/>
              <a:t>Click to edit Master title style</a:t>
            </a:r>
            <a:endParaRPr lang="en-US" dirty="0"/>
          </a:p>
        </p:txBody>
      </p:sp>
      <p:sp>
        <p:nvSpPr>
          <p:cNvPr id="3075" name="Rectangle 3"/>
          <p:cNvSpPr>
            <a:spLocks noGrp="1" noChangeArrowheads="1"/>
          </p:cNvSpPr>
          <p:nvPr>
            <p:ph type="subTitle" idx="1"/>
          </p:nvPr>
        </p:nvSpPr>
        <p:spPr>
          <a:xfrm>
            <a:off x="548640" y="4438650"/>
            <a:ext cx="13533120" cy="1783080"/>
          </a:xfrm>
          <a:ln/>
        </p:spPr>
        <p:txBody>
          <a:bodyPr/>
          <a:lstStyle>
            <a:lvl1pPr marL="0" indent="0">
              <a:buFontTx/>
              <a:buNone/>
              <a:defRPr b="1"/>
            </a:lvl1pPr>
          </a:lstStyle>
          <a:p>
            <a:r>
              <a:rPr lang="en-US" smtClean="0"/>
              <a:t>Click to edit Master subtitle style</a:t>
            </a:r>
            <a:endParaRPr lang="en-US"/>
          </a:p>
        </p:txBody>
      </p:sp>
      <p:sp>
        <p:nvSpPr>
          <p:cNvPr id="16" name="Rectangle 15"/>
          <p:cNvSpPr/>
          <p:nvPr userDrawn="1"/>
        </p:nvSpPr>
        <p:spPr>
          <a:xfrm>
            <a:off x="6" y="7589520"/>
            <a:ext cx="14086840"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7" name="Rectangle 16"/>
          <p:cNvSpPr/>
          <p:nvPr userDrawn="1"/>
        </p:nvSpPr>
        <p:spPr>
          <a:xfrm>
            <a:off x="67056" y="7589520"/>
            <a:ext cx="13984224"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8" name="Rectangle 17"/>
          <p:cNvSpPr/>
          <p:nvPr userDrawn="1"/>
        </p:nvSpPr>
        <p:spPr>
          <a:xfrm>
            <a:off x="0" y="7531101"/>
            <a:ext cx="14122400" cy="621792"/>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lIns="146304" tIns="73152" rIns="146304" bIns="73152" rtlCol="0" anchor="ctr"/>
          <a:lstStyle/>
          <a:p>
            <a:pPr algn="ctr"/>
            <a:endParaRPr lang="en-US"/>
          </a:p>
        </p:txBody>
      </p:sp>
      <p:pic>
        <p:nvPicPr>
          <p:cNvPr id="14" name="Picture 27" descr="ti_logo_powerpoint_1_line.png"/>
          <p:cNvPicPr>
            <a:picLocks noChangeAspect="1"/>
          </p:cNvPicPr>
          <p:nvPr userDrawn="1"/>
        </p:nvPicPr>
        <p:blipFill>
          <a:blip r:embed="rId3" cstate="print"/>
          <a:srcRect/>
          <a:stretch>
            <a:fillRect/>
          </a:stretch>
        </p:blipFill>
        <p:spPr bwMode="auto">
          <a:xfrm>
            <a:off x="11457517" y="7689851"/>
            <a:ext cx="2499782" cy="309034"/>
          </a:xfrm>
          <a:prstGeom prst="rect">
            <a:avLst/>
          </a:prstGeom>
          <a:noFill/>
          <a:ln w="9525">
            <a:noFill/>
            <a:miter lim="800000"/>
            <a:headEnd/>
            <a:tailEnd/>
          </a:ln>
        </p:spPr>
      </p:pic>
      <p:sp>
        <p:nvSpPr>
          <p:cNvPr id="11"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a:p>
        </p:txBody>
      </p:sp>
    </p:spTree>
    <p:extLst>
      <p:ext uri="{BB962C8B-B14F-4D97-AF65-F5344CB8AC3E}">
        <p14:creationId xmlns:p14="http://schemas.microsoft.com/office/powerpoint/2010/main" val="2966627847"/>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3_Title Slide">
    <p:spTree>
      <p:nvGrpSpPr>
        <p:cNvPr id="1" name=""/>
        <p:cNvGrpSpPr/>
        <p:nvPr/>
      </p:nvGrpSpPr>
      <p:grpSpPr>
        <a:xfrm>
          <a:off x="0" y="0"/>
          <a:ext cx="0" cy="0"/>
          <a:chOff x="0" y="0"/>
          <a:chExt cx="0" cy="0"/>
        </a:xfrm>
      </p:grpSpPr>
      <p:pic>
        <p:nvPicPr>
          <p:cNvPr id="4" name="Picture 6" descr="selected_powerpoint_bg_1_grey.jpg"/>
          <p:cNvPicPr>
            <a:picLocks noChangeAspect="1"/>
          </p:cNvPicPr>
          <p:nvPr/>
        </p:nvPicPr>
        <p:blipFill>
          <a:blip r:embed="rId2" cstate="print"/>
          <a:srcRect/>
          <a:stretch>
            <a:fillRect/>
          </a:stretch>
        </p:blipFill>
        <p:spPr bwMode="auto">
          <a:xfrm>
            <a:off x="0" y="0"/>
            <a:ext cx="14630400" cy="8229600"/>
          </a:xfrm>
          <a:prstGeom prst="rect">
            <a:avLst/>
          </a:prstGeom>
          <a:noFill/>
          <a:ln w="9525">
            <a:noFill/>
            <a:miter lim="800000"/>
            <a:headEnd/>
            <a:tailEnd/>
          </a:ln>
        </p:spPr>
      </p:pic>
      <p:sp>
        <p:nvSpPr>
          <p:cNvPr id="3074" name="Rectangle 2"/>
          <p:cNvSpPr>
            <a:spLocks noGrp="1" noChangeArrowheads="1"/>
          </p:cNvSpPr>
          <p:nvPr>
            <p:ph type="ctrTitle"/>
          </p:nvPr>
        </p:nvSpPr>
        <p:spPr>
          <a:xfrm>
            <a:off x="548640" y="2331721"/>
            <a:ext cx="13533120" cy="1764030"/>
          </a:xfrm>
        </p:spPr>
        <p:txBody>
          <a:bodyPr/>
          <a:lstStyle>
            <a:lvl1pPr>
              <a:defRPr sz="6400">
                <a:solidFill>
                  <a:schemeClr val="tx2"/>
                </a:solidFill>
              </a:defRPr>
            </a:lvl1pPr>
          </a:lstStyle>
          <a:p>
            <a:r>
              <a:rPr lang="en-US" smtClean="0"/>
              <a:t>Click to edit Master title style</a:t>
            </a:r>
            <a:endParaRPr lang="en-US" dirty="0"/>
          </a:p>
        </p:txBody>
      </p:sp>
      <p:sp>
        <p:nvSpPr>
          <p:cNvPr id="3075" name="Rectangle 3"/>
          <p:cNvSpPr>
            <a:spLocks noGrp="1" noChangeArrowheads="1"/>
          </p:cNvSpPr>
          <p:nvPr>
            <p:ph type="subTitle" idx="1"/>
          </p:nvPr>
        </p:nvSpPr>
        <p:spPr>
          <a:xfrm>
            <a:off x="548640" y="4438650"/>
            <a:ext cx="13533120" cy="1783080"/>
          </a:xfrm>
          <a:ln/>
        </p:spPr>
        <p:txBody>
          <a:bodyPr/>
          <a:lstStyle>
            <a:lvl1pPr marL="0" indent="0">
              <a:buFontTx/>
              <a:buNone/>
              <a:defRPr b="1"/>
            </a:lvl1pPr>
          </a:lstStyle>
          <a:p>
            <a:r>
              <a:rPr lang="en-US" smtClean="0"/>
              <a:t>Click to edit Master subtitle style</a:t>
            </a:r>
            <a:endParaRPr lang="en-US"/>
          </a:p>
        </p:txBody>
      </p:sp>
      <p:sp>
        <p:nvSpPr>
          <p:cNvPr id="10" name="Rectangle 9"/>
          <p:cNvSpPr/>
          <p:nvPr userDrawn="1"/>
        </p:nvSpPr>
        <p:spPr>
          <a:xfrm>
            <a:off x="6" y="7589520"/>
            <a:ext cx="14086840"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2" name="Rectangle 11"/>
          <p:cNvSpPr/>
          <p:nvPr userDrawn="1"/>
        </p:nvSpPr>
        <p:spPr>
          <a:xfrm>
            <a:off x="67056" y="7589520"/>
            <a:ext cx="13984224"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4" name="Rectangle 13"/>
          <p:cNvSpPr/>
          <p:nvPr userDrawn="1"/>
        </p:nvSpPr>
        <p:spPr>
          <a:xfrm>
            <a:off x="0" y="7531101"/>
            <a:ext cx="14122400" cy="621792"/>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lIns="146304" tIns="73152" rIns="146304" bIns="73152" rtlCol="0" anchor="ctr"/>
          <a:lstStyle/>
          <a:p>
            <a:pPr algn="ctr"/>
            <a:endParaRPr lang="en-US"/>
          </a:p>
        </p:txBody>
      </p:sp>
      <p:pic>
        <p:nvPicPr>
          <p:cNvPr id="11" name="Picture 27" descr="ti_logo_powerpoint_1_line.png"/>
          <p:cNvPicPr>
            <a:picLocks noChangeAspect="1"/>
          </p:cNvPicPr>
          <p:nvPr userDrawn="1"/>
        </p:nvPicPr>
        <p:blipFill>
          <a:blip r:embed="rId3" cstate="print"/>
          <a:srcRect/>
          <a:stretch>
            <a:fillRect/>
          </a:stretch>
        </p:blipFill>
        <p:spPr bwMode="auto">
          <a:xfrm>
            <a:off x="11457517" y="7689851"/>
            <a:ext cx="2499782" cy="309034"/>
          </a:xfrm>
          <a:prstGeom prst="rect">
            <a:avLst/>
          </a:prstGeom>
          <a:noFill/>
          <a:ln w="9525">
            <a:noFill/>
            <a:miter lim="800000"/>
            <a:headEnd/>
            <a:tailEnd/>
          </a:ln>
        </p:spPr>
      </p:pic>
      <p:sp>
        <p:nvSpPr>
          <p:cNvPr id="9"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a:p>
        </p:txBody>
      </p:sp>
    </p:spTree>
    <p:extLst>
      <p:ext uri="{BB962C8B-B14F-4D97-AF65-F5344CB8AC3E}">
        <p14:creationId xmlns:p14="http://schemas.microsoft.com/office/powerpoint/2010/main" val="11296642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533406" y="1258172"/>
            <a:ext cx="13548360" cy="5935118"/>
          </a:xfrm>
        </p:spPr>
        <p:txBody>
          <a:bodyPr/>
          <a:lstStyle>
            <a:lvl1pPr>
              <a:spcBef>
                <a:spcPts val="1067"/>
              </a:spcBef>
              <a:defRPr/>
            </a:lvl1pPr>
            <a:lvl3pPr>
              <a:defRPr sz="2400"/>
            </a:lvl3pPr>
            <a:lvl4pPr>
              <a:defRPr sz="2400"/>
            </a:lvl4pPr>
            <a:lvl5pPr>
              <a:defRPr sz="2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4"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2B97888F-6AF7-4263-B69D-592D8C33BAC7}" type="slidenum">
              <a:rPr lang="en-US"/>
              <a:pPr>
                <a:defRPr/>
              </a:pPr>
              <a:t>‹#›</a:t>
            </a:fld>
            <a:endParaRPr lang="en-US"/>
          </a:p>
        </p:txBody>
      </p:sp>
    </p:spTree>
    <p:extLst>
      <p:ext uri="{BB962C8B-B14F-4D97-AF65-F5344CB8AC3E}">
        <p14:creationId xmlns:p14="http://schemas.microsoft.com/office/powerpoint/2010/main" val="18504425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5701" y="5288284"/>
            <a:ext cx="12435840" cy="1634491"/>
          </a:xfrm>
        </p:spPr>
        <p:txBody>
          <a:bodyPr anchor="t"/>
          <a:lstStyle>
            <a:lvl1pPr algn="l">
              <a:defRPr sz="5300" b="1" cap="all">
                <a:solidFill>
                  <a:schemeClr val="tx2"/>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1155701" y="3488056"/>
            <a:ext cx="12435840" cy="1800224"/>
          </a:xfrm>
        </p:spPr>
        <p:txBody>
          <a:bodyPr anchor="b"/>
          <a:lstStyle>
            <a:lvl1pPr marL="0" indent="0">
              <a:buNone/>
              <a:defRPr sz="2700"/>
            </a:lvl1pPr>
            <a:lvl2pPr marL="609432" indent="0">
              <a:buNone/>
              <a:defRPr sz="2400"/>
            </a:lvl2pPr>
            <a:lvl3pPr marL="1218864" indent="0">
              <a:buNone/>
              <a:defRPr sz="2100"/>
            </a:lvl3pPr>
            <a:lvl4pPr marL="1828293" indent="0">
              <a:buNone/>
              <a:defRPr sz="1900"/>
            </a:lvl4pPr>
            <a:lvl5pPr marL="2437717" indent="0">
              <a:buNone/>
              <a:defRPr sz="1900"/>
            </a:lvl5pPr>
            <a:lvl6pPr marL="3047147" indent="0">
              <a:buNone/>
              <a:defRPr sz="1900"/>
            </a:lvl6pPr>
            <a:lvl7pPr marL="3656579" indent="0">
              <a:buNone/>
              <a:defRPr sz="1900"/>
            </a:lvl7pPr>
            <a:lvl8pPr marL="4266005" indent="0">
              <a:buNone/>
              <a:defRPr sz="1900"/>
            </a:lvl8pPr>
            <a:lvl9pPr marL="4875434" indent="0">
              <a:buNone/>
              <a:defRPr sz="1900"/>
            </a:lvl9pPr>
          </a:lstStyle>
          <a:p>
            <a:pPr lvl="0"/>
            <a:r>
              <a:rPr lang="en-US" smtClean="0"/>
              <a:t>Click to edit Master text styles</a:t>
            </a:r>
          </a:p>
        </p:txBody>
      </p:sp>
      <p:sp>
        <p:nvSpPr>
          <p:cNvPr id="6" name="Slide Number Placeholder 5"/>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204C35C9-3222-4444-B33E-8AB075BE83C6}" type="slidenum">
              <a:rPr lang="en-US"/>
              <a:pPr>
                <a:defRPr/>
              </a:pPr>
              <a:t>‹#›</a:t>
            </a:fld>
            <a:endParaRPr lang="en-US"/>
          </a:p>
        </p:txBody>
      </p:sp>
    </p:spTree>
    <p:extLst>
      <p:ext uri="{BB962C8B-B14F-4D97-AF65-F5344CB8AC3E}">
        <p14:creationId xmlns:p14="http://schemas.microsoft.com/office/powerpoint/2010/main" val="40191035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533401" y="1423037"/>
            <a:ext cx="6652261" cy="5631181"/>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400" smtClean="0">
                <a:solidFill>
                  <a:schemeClr val="tx1"/>
                </a:solidFill>
                <a:latin typeface="+mn-lt"/>
                <a:ea typeface="+mn-ea"/>
                <a:cs typeface="+mn-cs"/>
              </a:defRPr>
            </a:lvl2pPr>
            <a:lvl3pPr algn="l" rtl="0" eaLnBrk="0" fontAlgn="base" hangingPunct="0">
              <a:spcAft>
                <a:spcPct val="0"/>
              </a:spcAft>
              <a:defRPr lang="en-US" sz="2400" smtClean="0">
                <a:solidFill>
                  <a:schemeClr val="tx1"/>
                </a:solidFill>
                <a:latin typeface="+mn-lt"/>
                <a:ea typeface="+mn-ea"/>
                <a:cs typeface="+mn-cs"/>
              </a:defRPr>
            </a:lvl3pPr>
            <a:lvl4pPr algn="l" rtl="0" eaLnBrk="0" fontAlgn="base" hangingPunct="0">
              <a:spcAft>
                <a:spcPct val="0"/>
              </a:spcAft>
              <a:defRPr lang="en-US" sz="2400" smtClean="0">
                <a:solidFill>
                  <a:schemeClr val="tx1"/>
                </a:solidFill>
                <a:latin typeface="+mn-lt"/>
                <a:ea typeface="+mn-ea"/>
                <a:cs typeface="+mn-cs"/>
              </a:defRPr>
            </a:lvl4pPr>
            <a:lvl5pPr algn="l" rtl="0" eaLnBrk="0" fontAlgn="base" hangingPunct="0">
              <a:spcAft>
                <a:spcPct val="0"/>
              </a:spcAft>
              <a:defRPr lang="en-US" sz="2700">
                <a:solidFill>
                  <a:schemeClr val="tx1"/>
                </a:solidFill>
                <a:latin typeface="+mn-lt"/>
                <a:ea typeface="+mn-ea"/>
                <a:cs typeface="+mn-cs"/>
              </a:defRPr>
            </a:lvl5pPr>
            <a:lvl6pPr>
              <a:defRPr sz="2400"/>
            </a:lvl6pPr>
            <a:lvl7pPr>
              <a:defRPr sz="2400"/>
            </a:lvl7pPr>
            <a:lvl8pPr>
              <a:defRPr sz="2400"/>
            </a:lvl8pPr>
            <a:lvl9pPr>
              <a:defRPr sz="2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7429501" y="1423037"/>
            <a:ext cx="6652259" cy="5631181"/>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400" smtClean="0">
                <a:solidFill>
                  <a:schemeClr val="tx1"/>
                </a:solidFill>
                <a:latin typeface="+mn-lt"/>
                <a:ea typeface="+mn-ea"/>
                <a:cs typeface="+mn-cs"/>
              </a:defRPr>
            </a:lvl2pPr>
            <a:lvl3pPr algn="l" rtl="0" eaLnBrk="0" fontAlgn="base" hangingPunct="0">
              <a:spcAft>
                <a:spcPct val="0"/>
              </a:spcAft>
              <a:defRPr lang="en-US" sz="2400" smtClean="0">
                <a:solidFill>
                  <a:schemeClr val="tx1"/>
                </a:solidFill>
                <a:latin typeface="+mn-lt"/>
                <a:ea typeface="+mn-ea"/>
                <a:cs typeface="+mn-cs"/>
              </a:defRPr>
            </a:lvl3pPr>
            <a:lvl4pPr algn="l" rtl="0" eaLnBrk="0" fontAlgn="base" hangingPunct="0">
              <a:spcAft>
                <a:spcPct val="0"/>
              </a:spcAft>
              <a:defRPr lang="en-US" sz="2400" smtClean="0">
                <a:solidFill>
                  <a:schemeClr val="tx1"/>
                </a:solidFill>
                <a:latin typeface="+mn-lt"/>
                <a:ea typeface="+mn-ea"/>
                <a:cs typeface="+mn-cs"/>
              </a:defRPr>
            </a:lvl4pPr>
            <a:lvl5pPr algn="l" rtl="0" eaLnBrk="0" fontAlgn="base" hangingPunct="0">
              <a:spcAft>
                <a:spcPct val="0"/>
              </a:spcAft>
              <a:defRPr lang="en-US" sz="2400">
                <a:solidFill>
                  <a:schemeClr val="tx1"/>
                </a:solidFill>
                <a:latin typeface="+mn-lt"/>
                <a:ea typeface="+mn-ea"/>
                <a:cs typeface="+mn-cs"/>
              </a:defRPr>
            </a:lvl5pPr>
            <a:lvl6pPr>
              <a:defRPr sz="2400"/>
            </a:lvl6pPr>
            <a:lvl7pPr>
              <a:defRPr sz="2400"/>
            </a:lvl7pPr>
            <a:lvl8pPr>
              <a:defRPr sz="2400"/>
            </a:lvl8pPr>
            <a:lvl9pPr>
              <a:defRPr sz="2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B53548F6-AAA9-4A8D-A869-511B3DFE3256}" type="slidenum">
              <a:rPr lang="en-US"/>
              <a:pPr>
                <a:defRPr/>
              </a:pPr>
              <a:t>‹#›</a:t>
            </a:fld>
            <a:endParaRPr lang="en-US"/>
          </a:p>
        </p:txBody>
      </p:sp>
    </p:spTree>
    <p:extLst>
      <p:ext uri="{BB962C8B-B14F-4D97-AF65-F5344CB8AC3E}">
        <p14:creationId xmlns:p14="http://schemas.microsoft.com/office/powerpoint/2010/main" val="13924437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31520" y="329565"/>
            <a:ext cx="13167360" cy="1371600"/>
          </a:xfrm>
        </p:spPr>
        <p:txBody>
          <a:bodyPr/>
          <a:lstStyle>
            <a:lvl1pPr>
              <a:defRPr>
                <a:solidFill>
                  <a:schemeClr val="tx2"/>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731520" y="1842136"/>
            <a:ext cx="6464301" cy="767715"/>
          </a:xfrm>
        </p:spPr>
        <p:txBody>
          <a:bodyPr anchor="b"/>
          <a:lstStyle>
            <a:lvl1pPr marL="0" indent="0">
              <a:buNone/>
              <a:defRPr sz="3200" b="1"/>
            </a:lvl1pPr>
            <a:lvl2pPr marL="609432" indent="0">
              <a:buNone/>
              <a:defRPr sz="2700" b="1"/>
            </a:lvl2pPr>
            <a:lvl3pPr marL="1218864" indent="0">
              <a:buNone/>
              <a:defRPr sz="2400" b="1"/>
            </a:lvl3pPr>
            <a:lvl4pPr marL="1828293" indent="0">
              <a:buNone/>
              <a:defRPr sz="2100" b="1"/>
            </a:lvl4pPr>
            <a:lvl5pPr marL="2437717" indent="0">
              <a:buNone/>
              <a:defRPr sz="2100" b="1"/>
            </a:lvl5pPr>
            <a:lvl6pPr marL="3047147" indent="0">
              <a:buNone/>
              <a:defRPr sz="2100" b="1"/>
            </a:lvl6pPr>
            <a:lvl7pPr marL="3656579" indent="0">
              <a:buNone/>
              <a:defRPr sz="2100" b="1"/>
            </a:lvl7pPr>
            <a:lvl8pPr marL="4266005" indent="0">
              <a:buNone/>
              <a:defRPr sz="2100" b="1"/>
            </a:lvl8pPr>
            <a:lvl9pPr marL="4875434" indent="0">
              <a:buNone/>
              <a:defRPr sz="2100" b="1"/>
            </a:lvl9pPr>
          </a:lstStyle>
          <a:p>
            <a:pPr lvl="0"/>
            <a:r>
              <a:rPr lang="en-US" smtClean="0"/>
              <a:t>Click to edit Master text styles</a:t>
            </a:r>
          </a:p>
        </p:txBody>
      </p:sp>
      <p:sp>
        <p:nvSpPr>
          <p:cNvPr id="4" name="Content Placeholder 3"/>
          <p:cNvSpPr>
            <a:spLocks noGrp="1"/>
          </p:cNvSpPr>
          <p:nvPr>
            <p:ph sz="half" idx="2"/>
          </p:nvPr>
        </p:nvSpPr>
        <p:spPr>
          <a:xfrm>
            <a:off x="731520" y="2609851"/>
            <a:ext cx="6464301" cy="4741546"/>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700" smtClean="0">
                <a:solidFill>
                  <a:schemeClr val="tx1"/>
                </a:solidFill>
                <a:latin typeface="+mn-lt"/>
                <a:ea typeface="+mn-ea"/>
                <a:cs typeface="+mn-cs"/>
              </a:defRPr>
            </a:lvl2pPr>
            <a:lvl3pPr algn="l" rtl="0" eaLnBrk="0" fontAlgn="base" hangingPunct="0">
              <a:spcAft>
                <a:spcPct val="0"/>
              </a:spcAft>
              <a:defRPr lang="en-US" sz="2700" smtClean="0">
                <a:solidFill>
                  <a:schemeClr val="tx1"/>
                </a:solidFill>
                <a:latin typeface="+mn-lt"/>
                <a:ea typeface="+mn-ea"/>
                <a:cs typeface="+mn-cs"/>
              </a:defRPr>
            </a:lvl3pPr>
            <a:lvl4pPr algn="l" rtl="0" eaLnBrk="0" fontAlgn="base" hangingPunct="0">
              <a:spcAft>
                <a:spcPct val="0"/>
              </a:spcAft>
              <a:defRPr lang="en-US" sz="2700" smtClean="0">
                <a:solidFill>
                  <a:schemeClr val="tx1"/>
                </a:solidFill>
                <a:latin typeface="+mn-lt"/>
                <a:ea typeface="+mn-ea"/>
                <a:cs typeface="+mn-cs"/>
              </a:defRPr>
            </a:lvl4pPr>
            <a:lvl5pPr algn="l" rtl="0" eaLnBrk="0" fontAlgn="base" hangingPunct="0">
              <a:spcAft>
                <a:spcPct val="0"/>
              </a:spcAft>
              <a:defRPr lang="en-US" sz="2700">
                <a:solidFill>
                  <a:schemeClr val="tx1"/>
                </a:solidFill>
                <a:latin typeface="+mn-lt"/>
                <a:ea typeface="+mn-ea"/>
                <a:cs typeface="+mn-cs"/>
              </a:defRPr>
            </a:lvl5pPr>
            <a:lvl6pPr>
              <a:defRPr sz="2100"/>
            </a:lvl6pPr>
            <a:lvl7pPr>
              <a:defRPr sz="2100"/>
            </a:lvl7pPr>
            <a:lvl8pPr>
              <a:defRPr sz="2100"/>
            </a:lvl8pPr>
            <a:lvl9pPr>
              <a:defRPr sz="2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7432046" y="1842136"/>
            <a:ext cx="6466840" cy="767715"/>
          </a:xfrm>
        </p:spPr>
        <p:txBody>
          <a:bodyPr anchor="b"/>
          <a:lstStyle>
            <a:lvl1pPr marL="0" indent="0">
              <a:buNone/>
              <a:defRPr sz="3200" b="1"/>
            </a:lvl1pPr>
            <a:lvl2pPr marL="609432" indent="0">
              <a:buNone/>
              <a:defRPr sz="2700" b="1"/>
            </a:lvl2pPr>
            <a:lvl3pPr marL="1218864" indent="0">
              <a:buNone/>
              <a:defRPr sz="2400" b="1"/>
            </a:lvl3pPr>
            <a:lvl4pPr marL="1828293" indent="0">
              <a:buNone/>
              <a:defRPr sz="2100" b="1"/>
            </a:lvl4pPr>
            <a:lvl5pPr marL="2437717" indent="0">
              <a:buNone/>
              <a:defRPr sz="2100" b="1"/>
            </a:lvl5pPr>
            <a:lvl6pPr marL="3047147" indent="0">
              <a:buNone/>
              <a:defRPr sz="2100" b="1"/>
            </a:lvl6pPr>
            <a:lvl7pPr marL="3656579" indent="0">
              <a:buNone/>
              <a:defRPr sz="2100" b="1"/>
            </a:lvl7pPr>
            <a:lvl8pPr marL="4266005" indent="0">
              <a:buNone/>
              <a:defRPr sz="2100" b="1"/>
            </a:lvl8pPr>
            <a:lvl9pPr marL="4875434" indent="0">
              <a:buNone/>
              <a:defRPr sz="2100" b="1"/>
            </a:lvl9pPr>
          </a:lstStyle>
          <a:p>
            <a:pPr lvl="0"/>
            <a:r>
              <a:rPr lang="en-US" smtClean="0"/>
              <a:t>Click to edit Master text styles</a:t>
            </a:r>
          </a:p>
        </p:txBody>
      </p:sp>
      <p:sp>
        <p:nvSpPr>
          <p:cNvPr id="6" name="Content Placeholder 5"/>
          <p:cNvSpPr>
            <a:spLocks noGrp="1"/>
          </p:cNvSpPr>
          <p:nvPr>
            <p:ph sz="quarter" idx="4"/>
          </p:nvPr>
        </p:nvSpPr>
        <p:spPr>
          <a:xfrm>
            <a:off x="7432046" y="2609851"/>
            <a:ext cx="6466840" cy="4741546"/>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700" smtClean="0">
                <a:solidFill>
                  <a:schemeClr val="tx1"/>
                </a:solidFill>
                <a:latin typeface="+mn-lt"/>
                <a:ea typeface="+mn-ea"/>
                <a:cs typeface="+mn-cs"/>
              </a:defRPr>
            </a:lvl2pPr>
            <a:lvl3pPr algn="l" rtl="0" eaLnBrk="0" fontAlgn="base" hangingPunct="0">
              <a:spcAft>
                <a:spcPct val="0"/>
              </a:spcAft>
              <a:defRPr lang="en-US" sz="2700" smtClean="0">
                <a:solidFill>
                  <a:schemeClr val="tx1"/>
                </a:solidFill>
                <a:latin typeface="+mn-lt"/>
                <a:ea typeface="+mn-ea"/>
                <a:cs typeface="+mn-cs"/>
              </a:defRPr>
            </a:lvl3pPr>
            <a:lvl4pPr algn="l" rtl="0" eaLnBrk="0" fontAlgn="base" hangingPunct="0">
              <a:spcAft>
                <a:spcPct val="0"/>
              </a:spcAft>
              <a:defRPr lang="en-US" sz="2700" smtClean="0">
                <a:solidFill>
                  <a:schemeClr val="tx1"/>
                </a:solidFill>
                <a:latin typeface="+mn-lt"/>
                <a:ea typeface="+mn-ea"/>
                <a:cs typeface="+mn-cs"/>
              </a:defRPr>
            </a:lvl4pPr>
            <a:lvl5pPr algn="l" rtl="0" eaLnBrk="0" fontAlgn="base" hangingPunct="0">
              <a:spcAft>
                <a:spcPct val="0"/>
              </a:spcAft>
              <a:defRPr lang="en-US" sz="2700">
                <a:solidFill>
                  <a:schemeClr val="tx1"/>
                </a:solidFill>
                <a:latin typeface="+mn-lt"/>
                <a:ea typeface="+mn-ea"/>
                <a:cs typeface="+mn-cs"/>
              </a:defRPr>
            </a:lvl5pPr>
            <a:lvl6pPr>
              <a:defRPr sz="2100"/>
            </a:lvl6pPr>
            <a:lvl7pPr>
              <a:defRPr sz="2100"/>
            </a:lvl7pPr>
            <a:lvl8pPr>
              <a:defRPr sz="2100"/>
            </a:lvl8pPr>
            <a:lvl9pPr>
              <a:defRPr sz="2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204C35C9-3222-4444-B33E-8AB075BE83C6}" type="slidenum">
              <a:rPr lang="en-US"/>
              <a:pPr>
                <a:defRPr/>
              </a:pPr>
              <a:t>‹#›</a:t>
            </a:fld>
            <a:endParaRPr lang="en-US"/>
          </a:p>
        </p:txBody>
      </p:sp>
    </p:spTree>
    <p:extLst>
      <p:ext uri="{BB962C8B-B14F-4D97-AF65-F5344CB8AC3E}">
        <p14:creationId xmlns:p14="http://schemas.microsoft.com/office/powerpoint/2010/main" val="20081389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3"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D4C52F08-588C-488E-A5AB-DF69250DE862}" type="slidenum">
              <a:rPr lang="en-US"/>
              <a:pPr>
                <a:defRPr/>
              </a:pPr>
              <a:t>‹#›</a:t>
            </a:fld>
            <a:endParaRPr lang="en-US"/>
          </a:p>
        </p:txBody>
      </p:sp>
    </p:spTree>
    <p:extLst>
      <p:ext uri="{BB962C8B-B14F-4D97-AF65-F5344CB8AC3E}">
        <p14:creationId xmlns:p14="http://schemas.microsoft.com/office/powerpoint/2010/main" val="19036868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 name="Rectangle 19"/>
          <p:cNvSpPr/>
          <p:nvPr userDrawn="1"/>
        </p:nvSpPr>
        <p:spPr>
          <a:xfrm>
            <a:off x="6" y="7589520"/>
            <a:ext cx="14086840"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9" name="Rectangle 18"/>
          <p:cNvSpPr/>
          <p:nvPr userDrawn="1"/>
        </p:nvSpPr>
        <p:spPr>
          <a:xfrm>
            <a:off x="67056" y="7589520"/>
            <a:ext cx="13984224"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026" name="Rectangle 2"/>
          <p:cNvSpPr>
            <a:spLocks noGrp="1" noChangeArrowheads="1"/>
          </p:cNvSpPr>
          <p:nvPr>
            <p:ph type="title"/>
          </p:nvPr>
        </p:nvSpPr>
        <p:spPr bwMode="auto">
          <a:xfrm>
            <a:off x="370840" y="171461"/>
            <a:ext cx="13533120" cy="977266"/>
          </a:xfrm>
          <a:prstGeom prst="rect">
            <a:avLst/>
          </a:prstGeom>
          <a:noFill/>
          <a:ln w="9525">
            <a:noFill/>
            <a:miter lim="800000"/>
            <a:headEnd/>
            <a:tailEnd/>
          </a:ln>
        </p:spPr>
        <p:txBody>
          <a:bodyPr vert="horz" wrap="square" lIns="121886" tIns="60941" rIns="121886" bIns="60941" numCol="1" anchor="ctr" anchorCtr="0" compatLnSpc="1">
            <a:prstTxWarp prst="textNoShape">
              <a:avLst/>
            </a:prstTxWarp>
          </a:bodyPr>
          <a:lstStyle/>
          <a:p>
            <a:pPr lvl="0"/>
            <a:r>
              <a:rPr lang="en-US" dirty="0" smtClean="0"/>
              <a:t>Click to edit Master title style</a:t>
            </a:r>
          </a:p>
        </p:txBody>
      </p:sp>
      <p:sp>
        <p:nvSpPr>
          <p:cNvPr id="1027" name="Rectangle 3"/>
          <p:cNvSpPr>
            <a:spLocks noGrp="1" noChangeArrowheads="1"/>
          </p:cNvSpPr>
          <p:nvPr>
            <p:ph type="body" idx="1"/>
          </p:nvPr>
        </p:nvSpPr>
        <p:spPr bwMode="auto">
          <a:xfrm>
            <a:off x="533406" y="1270639"/>
            <a:ext cx="13548360" cy="5922645"/>
          </a:xfrm>
          <a:prstGeom prst="rect">
            <a:avLst/>
          </a:prstGeom>
          <a:noFill/>
          <a:ln w="9525" algn="ctr">
            <a:noFill/>
            <a:miter lim="800000"/>
            <a:headEnd/>
            <a:tailEnd/>
          </a:ln>
        </p:spPr>
        <p:txBody>
          <a:bodyPr vert="horz" wrap="square" lIns="121886" tIns="60941" rIns="121886" bIns="60941"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8" name="Rectangle 17"/>
          <p:cNvSpPr/>
          <p:nvPr userDrawn="1"/>
        </p:nvSpPr>
        <p:spPr>
          <a:xfrm>
            <a:off x="0" y="7531101"/>
            <a:ext cx="14122400" cy="621792"/>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lIns="146304" tIns="73152" rIns="146304" bIns="73152" rtlCol="0" anchor="ctr"/>
          <a:lstStyle/>
          <a:p>
            <a:pPr algn="ctr"/>
            <a:endParaRPr lang="en-US"/>
          </a:p>
        </p:txBody>
      </p:sp>
      <p:sp>
        <p:nvSpPr>
          <p:cNvPr id="9"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a:p>
        </p:txBody>
      </p:sp>
      <p:pic>
        <p:nvPicPr>
          <p:cNvPr id="10" name="Picture 27" descr="ti_logo_powerpoint_1_line.png"/>
          <p:cNvPicPr>
            <a:picLocks noChangeAspect="1"/>
          </p:cNvPicPr>
          <p:nvPr userDrawn="1"/>
        </p:nvPicPr>
        <p:blipFill>
          <a:blip r:embed="rId19" cstate="print"/>
          <a:srcRect/>
          <a:stretch>
            <a:fillRect/>
          </a:stretch>
        </p:blipFill>
        <p:spPr bwMode="auto">
          <a:xfrm>
            <a:off x="11457517" y="7689851"/>
            <a:ext cx="2499782" cy="309034"/>
          </a:xfrm>
          <a:prstGeom prst="rect">
            <a:avLst/>
          </a:prstGeom>
          <a:noFill/>
          <a:ln w="9525">
            <a:noFill/>
            <a:miter lim="800000"/>
            <a:headEnd/>
            <a:tailEnd/>
          </a:ln>
        </p:spPr>
      </p:pic>
    </p:spTree>
    <p:extLst>
      <p:ext uri="{BB962C8B-B14F-4D97-AF65-F5344CB8AC3E}">
        <p14:creationId xmlns:p14="http://schemas.microsoft.com/office/powerpoint/2010/main" val="1742349201"/>
      </p:ext>
    </p:extLst>
  </p:cSld>
  <p:clrMap bg1="lt1" tx1="dk1" bg2="lt2" tx2="dk2" accent1="accent1" accent2="accent2" accent3="accent3" accent4="accent4" accent5="accent5" accent6="accent6" hlink="hlink" folHlink="folHlink"/>
  <p:sldLayoutIdLst>
    <p:sldLayoutId id="2147483676" r:id="rId1"/>
    <p:sldLayoutId id="2147483693" r:id="rId2"/>
    <p:sldLayoutId id="2147483694" r:id="rId3"/>
    <p:sldLayoutId id="2147483695" r:id="rId4"/>
    <p:sldLayoutId id="2147483680" r:id="rId5"/>
    <p:sldLayoutId id="2147483681" r:id="rId6"/>
    <p:sldLayoutId id="2147483682" r:id="rId7"/>
    <p:sldLayoutId id="2147483683" r:id="rId8"/>
    <p:sldLayoutId id="2147483684" r:id="rId9"/>
    <p:sldLayoutId id="2147483685" r:id="rId10"/>
    <p:sldLayoutId id="2147483686" r:id="rId11"/>
    <p:sldLayoutId id="2147483687" r:id="rId12"/>
    <p:sldLayoutId id="2147483688" r:id="rId13"/>
    <p:sldLayoutId id="2147483689" r:id="rId14"/>
    <p:sldLayoutId id="2147483690" r:id="rId15"/>
    <p:sldLayoutId id="2147483691" r:id="rId16"/>
    <p:sldLayoutId id="2147483692" r:id="rId17"/>
  </p:sldLayoutIdLst>
  <p:timing>
    <p:tnLst>
      <p:par>
        <p:cTn id="1" dur="indefinite" restart="never" nodeType="tmRoot"/>
      </p:par>
    </p:tnLst>
  </p:timing>
  <p:hf hdr="0" ftr="0" dt="0"/>
  <p:txStyles>
    <p:titleStyle>
      <a:lvl1pPr algn="l" rtl="0" eaLnBrk="0" fontAlgn="base" hangingPunct="0">
        <a:lnSpc>
          <a:spcPct val="85000"/>
        </a:lnSpc>
        <a:spcBef>
          <a:spcPct val="0"/>
        </a:spcBef>
        <a:spcAft>
          <a:spcPct val="0"/>
        </a:spcAft>
        <a:defRPr sz="4300" b="1">
          <a:solidFill>
            <a:schemeClr val="tx2"/>
          </a:solidFill>
          <a:latin typeface="+mj-lt"/>
          <a:ea typeface="+mj-ea"/>
          <a:cs typeface="+mj-cs"/>
        </a:defRPr>
      </a:lvl1pPr>
      <a:lvl2pPr algn="l" rtl="0" eaLnBrk="0" fontAlgn="base" hangingPunct="0">
        <a:lnSpc>
          <a:spcPct val="85000"/>
        </a:lnSpc>
        <a:spcBef>
          <a:spcPct val="0"/>
        </a:spcBef>
        <a:spcAft>
          <a:spcPct val="0"/>
        </a:spcAft>
        <a:defRPr sz="4300" b="1">
          <a:solidFill>
            <a:schemeClr val="tx2"/>
          </a:solidFill>
          <a:latin typeface="Arial" charset="0"/>
        </a:defRPr>
      </a:lvl2pPr>
      <a:lvl3pPr algn="l" rtl="0" eaLnBrk="0" fontAlgn="base" hangingPunct="0">
        <a:lnSpc>
          <a:spcPct val="85000"/>
        </a:lnSpc>
        <a:spcBef>
          <a:spcPct val="0"/>
        </a:spcBef>
        <a:spcAft>
          <a:spcPct val="0"/>
        </a:spcAft>
        <a:defRPr sz="4300" b="1">
          <a:solidFill>
            <a:schemeClr val="tx2"/>
          </a:solidFill>
          <a:latin typeface="Arial" charset="0"/>
        </a:defRPr>
      </a:lvl3pPr>
      <a:lvl4pPr algn="l" rtl="0" eaLnBrk="0" fontAlgn="base" hangingPunct="0">
        <a:lnSpc>
          <a:spcPct val="85000"/>
        </a:lnSpc>
        <a:spcBef>
          <a:spcPct val="0"/>
        </a:spcBef>
        <a:spcAft>
          <a:spcPct val="0"/>
        </a:spcAft>
        <a:defRPr sz="4300" b="1">
          <a:solidFill>
            <a:schemeClr val="tx2"/>
          </a:solidFill>
          <a:latin typeface="Arial" charset="0"/>
        </a:defRPr>
      </a:lvl4pPr>
      <a:lvl5pPr algn="l" rtl="0" eaLnBrk="0" fontAlgn="base" hangingPunct="0">
        <a:lnSpc>
          <a:spcPct val="85000"/>
        </a:lnSpc>
        <a:spcBef>
          <a:spcPct val="0"/>
        </a:spcBef>
        <a:spcAft>
          <a:spcPct val="0"/>
        </a:spcAft>
        <a:defRPr sz="4300" b="1">
          <a:solidFill>
            <a:schemeClr val="tx2"/>
          </a:solidFill>
          <a:latin typeface="Arial" charset="0"/>
        </a:defRPr>
      </a:lvl5pPr>
      <a:lvl6pPr marL="609432" algn="l" rtl="0" fontAlgn="base">
        <a:lnSpc>
          <a:spcPct val="85000"/>
        </a:lnSpc>
        <a:spcBef>
          <a:spcPct val="0"/>
        </a:spcBef>
        <a:spcAft>
          <a:spcPct val="0"/>
        </a:spcAft>
        <a:defRPr sz="4300" b="1">
          <a:solidFill>
            <a:srgbClr val="FF0000"/>
          </a:solidFill>
          <a:latin typeface="Arial" charset="0"/>
        </a:defRPr>
      </a:lvl6pPr>
      <a:lvl7pPr marL="1218864" algn="l" rtl="0" fontAlgn="base">
        <a:lnSpc>
          <a:spcPct val="85000"/>
        </a:lnSpc>
        <a:spcBef>
          <a:spcPct val="0"/>
        </a:spcBef>
        <a:spcAft>
          <a:spcPct val="0"/>
        </a:spcAft>
        <a:defRPr sz="4300" b="1">
          <a:solidFill>
            <a:srgbClr val="FF0000"/>
          </a:solidFill>
          <a:latin typeface="Arial" charset="0"/>
        </a:defRPr>
      </a:lvl7pPr>
      <a:lvl8pPr marL="1828293" algn="l" rtl="0" fontAlgn="base">
        <a:lnSpc>
          <a:spcPct val="85000"/>
        </a:lnSpc>
        <a:spcBef>
          <a:spcPct val="0"/>
        </a:spcBef>
        <a:spcAft>
          <a:spcPct val="0"/>
        </a:spcAft>
        <a:defRPr sz="4300" b="1">
          <a:solidFill>
            <a:srgbClr val="FF0000"/>
          </a:solidFill>
          <a:latin typeface="Arial" charset="0"/>
        </a:defRPr>
      </a:lvl8pPr>
      <a:lvl9pPr marL="2437717" algn="l" rtl="0" fontAlgn="base">
        <a:lnSpc>
          <a:spcPct val="85000"/>
        </a:lnSpc>
        <a:spcBef>
          <a:spcPct val="0"/>
        </a:spcBef>
        <a:spcAft>
          <a:spcPct val="0"/>
        </a:spcAft>
        <a:defRPr sz="4300" b="1">
          <a:solidFill>
            <a:srgbClr val="FF0000"/>
          </a:solidFill>
          <a:latin typeface="Arial" charset="0"/>
        </a:defRPr>
      </a:lvl9pPr>
    </p:titleStyle>
    <p:bodyStyle>
      <a:lvl1pPr marL="302598" indent="-302598" algn="l" rtl="0" eaLnBrk="0" fontAlgn="base" hangingPunct="0">
        <a:spcBef>
          <a:spcPts val="1067"/>
        </a:spcBef>
        <a:spcAft>
          <a:spcPct val="0"/>
        </a:spcAft>
        <a:buChar char="•"/>
        <a:defRPr sz="2900">
          <a:solidFill>
            <a:schemeClr val="tx1"/>
          </a:solidFill>
          <a:latin typeface="+mn-lt"/>
          <a:ea typeface="+mn-ea"/>
          <a:cs typeface="+mn-cs"/>
        </a:defRPr>
      </a:lvl1pPr>
      <a:lvl2pPr marL="766021" indent="-311066" algn="l" rtl="0" eaLnBrk="0" fontAlgn="base" hangingPunct="0">
        <a:spcBef>
          <a:spcPct val="20000"/>
        </a:spcBef>
        <a:spcAft>
          <a:spcPct val="0"/>
        </a:spcAft>
        <a:buChar char="–"/>
        <a:defRPr sz="2600">
          <a:solidFill>
            <a:schemeClr val="tx1"/>
          </a:solidFill>
          <a:latin typeface="+mn-lt"/>
        </a:defRPr>
      </a:lvl2pPr>
      <a:lvl3pPr marL="1138448" indent="-220077" algn="l" rtl="0" eaLnBrk="0" fontAlgn="base" hangingPunct="0">
        <a:spcBef>
          <a:spcPct val="15000"/>
        </a:spcBef>
        <a:spcAft>
          <a:spcPct val="0"/>
        </a:spcAft>
        <a:buChar char="•"/>
        <a:defRPr sz="2600">
          <a:solidFill>
            <a:schemeClr val="tx1"/>
          </a:solidFill>
          <a:latin typeface="+mn-lt"/>
        </a:defRPr>
      </a:lvl3pPr>
      <a:lvl4pPr marL="1601869" indent="-311066" algn="l" rtl="0" eaLnBrk="0" fontAlgn="base" hangingPunct="0">
        <a:spcBef>
          <a:spcPct val="5000"/>
        </a:spcBef>
        <a:spcAft>
          <a:spcPct val="0"/>
        </a:spcAft>
        <a:buChar char="–"/>
        <a:defRPr sz="2600">
          <a:solidFill>
            <a:schemeClr val="tx1"/>
          </a:solidFill>
          <a:latin typeface="+mn-lt"/>
        </a:defRPr>
      </a:lvl4pPr>
      <a:lvl5pPr marL="1984874" indent="-230661" algn="l" rtl="0" eaLnBrk="0" fontAlgn="base" hangingPunct="0">
        <a:spcBef>
          <a:spcPct val="0"/>
        </a:spcBef>
        <a:spcAft>
          <a:spcPct val="0"/>
        </a:spcAft>
        <a:buChar char="»"/>
        <a:defRPr sz="2600">
          <a:solidFill>
            <a:schemeClr val="tx1"/>
          </a:solidFill>
          <a:latin typeface="+mn-lt"/>
        </a:defRPr>
      </a:lvl5pPr>
      <a:lvl6pPr marL="2594306" indent="-230661" algn="l" rtl="0" fontAlgn="base">
        <a:spcBef>
          <a:spcPct val="0"/>
        </a:spcBef>
        <a:spcAft>
          <a:spcPct val="0"/>
        </a:spcAft>
        <a:buChar char="»"/>
        <a:defRPr sz="2100">
          <a:solidFill>
            <a:schemeClr val="tx1"/>
          </a:solidFill>
          <a:latin typeface="+mn-lt"/>
        </a:defRPr>
      </a:lvl6pPr>
      <a:lvl7pPr marL="3203738" indent="-230661" algn="l" rtl="0" fontAlgn="base">
        <a:spcBef>
          <a:spcPct val="0"/>
        </a:spcBef>
        <a:spcAft>
          <a:spcPct val="0"/>
        </a:spcAft>
        <a:buChar char="»"/>
        <a:defRPr sz="2100">
          <a:solidFill>
            <a:schemeClr val="tx1"/>
          </a:solidFill>
          <a:latin typeface="+mn-lt"/>
        </a:defRPr>
      </a:lvl7pPr>
      <a:lvl8pPr marL="3813168" indent="-230661" algn="l" rtl="0" fontAlgn="base">
        <a:spcBef>
          <a:spcPct val="0"/>
        </a:spcBef>
        <a:spcAft>
          <a:spcPct val="0"/>
        </a:spcAft>
        <a:buChar char="»"/>
        <a:defRPr sz="2100">
          <a:solidFill>
            <a:schemeClr val="tx1"/>
          </a:solidFill>
          <a:latin typeface="+mn-lt"/>
        </a:defRPr>
      </a:lvl8pPr>
      <a:lvl9pPr marL="4422598" indent="-230661" algn="l" rtl="0" fontAlgn="base">
        <a:spcBef>
          <a:spcPct val="0"/>
        </a:spcBef>
        <a:spcAft>
          <a:spcPct val="0"/>
        </a:spcAft>
        <a:buChar char="»"/>
        <a:defRPr sz="2100">
          <a:solidFill>
            <a:schemeClr val="tx1"/>
          </a:solidFill>
          <a:latin typeface="+mn-lt"/>
        </a:defRPr>
      </a:lvl9pPr>
    </p:bodyStyle>
    <p:otherStyle>
      <a:defPPr>
        <a:defRPr lang="en-US"/>
      </a:defPPr>
      <a:lvl1pPr marL="0" algn="l" defTabSz="1218864" rtl="0" eaLnBrk="1" latinLnBrk="0" hangingPunct="1">
        <a:defRPr sz="2400" kern="1200">
          <a:solidFill>
            <a:schemeClr val="tx1"/>
          </a:solidFill>
          <a:latin typeface="+mn-lt"/>
          <a:ea typeface="+mn-ea"/>
          <a:cs typeface="+mn-cs"/>
        </a:defRPr>
      </a:lvl1pPr>
      <a:lvl2pPr marL="609432" algn="l" defTabSz="1218864" rtl="0" eaLnBrk="1" latinLnBrk="0" hangingPunct="1">
        <a:defRPr sz="2400" kern="1200">
          <a:solidFill>
            <a:schemeClr val="tx1"/>
          </a:solidFill>
          <a:latin typeface="+mn-lt"/>
          <a:ea typeface="+mn-ea"/>
          <a:cs typeface="+mn-cs"/>
        </a:defRPr>
      </a:lvl2pPr>
      <a:lvl3pPr marL="1218864" algn="l" defTabSz="1218864" rtl="0" eaLnBrk="1" latinLnBrk="0" hangingPunct="1">
        <a:defRPr sz="2400" kern="1200">
          <a:solidFill>
            <a:schemeClr val="tx1"/>
          </a:solidFill>
          <a:latin typeface="+mn-lt"/>
          <a:ea typeface="+mn-ea"/>
          <a:cs typeface="+mn-cs"/>
        </a:defRPr>
      </a:lvl3pPr>
      <a:lvl4pPr marL="1828293" algn="l" defTabSz="1218864" rtl="0" eaLnBrk="1" latinLnBrk="0" hangingPunct="1">
        <a:defRPr sz="2400" kern="1200">
          <a:solidFill>
            <a:schemeClr val="tx1"/>
          </a:solidFill>
          <a:latin typeface="+mn-lt"/>
          <a:ea typeface="+mn-ea"/>
          <a:cs typeface="+mn-cs"/>
        </a:defRPr>
      </a:lvl4pPr>
      <a:lvl5pPr marL="2437717" algn="l" defTabSz="1218864" rtl="0" eaLnBrk="1" latinLnBrk="0" hangingPunct="1">
        <a:defRPr sz="2400" kern="1200">
          <a:solidFill>
            <a:schemeClr val="tx1"/>
          </a:solidFill>
          <a:latin typeface="+mn-lt"/>
          <a:ea typeface="+mn-ea"/>
          <a:cs typeface="+mn-cs"/>
        </a:defRPr>
      </a:lvl5pPr>
      <a:lvl6pPr marL="3047147" algn="l" defTabSz="1218864" rtl="0" eaLnBrk="1" latinLnBrk="0" hangingPunct="1">
        <a:defRPr sz="2400" kern="1200">
          <a:solidFill>
            <a:schemeClr val="tx1"/>
          </a:solidFill>
          <a:latin typeface="+mn-lt"/>
          <a:ea typeface="+mn-ea"/>
          <a:cs typeface="+mn-cs"/>
        </a:defRPr>
      </a:lvl6pPr>
      <a:lvl7pPr marL="3656579" algn="l" defTabSz="1218864" rtl="0" eaLnBrk="1" latinLnBrk="0" hangingPunct="1">
        <a:defRPr sz="2400" kern="1200">
          <a:solidFill>
            <a:schemeClr val="tx1"/>
          </a:solidFill>
          <a:latin typeface="+mn-lt"/>
          <a:ea typeface="+mn-ea"/>
          <a:cs typeface="+mn-cs"/>
        </a:defRPr>
      </a:lvl7pPr>
      <a:lvl8pPr marL="4266005" algn="l" defTabSz="1218864" rtl="0" eaLnBrk="1" latinLnBrk="0" hangingPunct="1">
        <a:defRPr sz="2400" kern="1200">
          <a:solidFill>
            <a:schemeClr val="tx1"/>
          </a:solidFill>
          <a:latin typeface="+mn-lt"/>
          <a:ea typeface="+mn-ea"/>
          <a:cs typeface="+mn-cs"/>
        </a:defRPr>
      </a:lvl8pPr>
      <a:lvl9pPr marL="4875434" algn="l" defTabSz="1218864"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5.xml"/><Relationship Id="rId5" Type="http://schemas.openxmlformats.org/officeDocument/2006/relationships/image" Target="../media/image18.png"/><Relationship Id="rId4" Type="http://schemas.openxmlformats.org/officeDocument/2006/relationships/image" Target="../media/image17.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7" Type="http://schemas.openxmlformats.org/officeDocument/2006/relationships/image" Target="../media/image6.png"/><Relationship Id="rId2" Type="http://schemas.openxmlformats.org/officeDocument/2006/relationships/slideLayout" Target="../slideLayouts/slideLayout9.xml"/><Relationship Id="rId1" Type="http://schemas.openxmlformats.org/officeDocument/2006/relationships/vmlDrawing" Target="../drawings/vmlDrawing1.vml"/><Relationship Id="rId6" Type="http://schemas.openxmlformats.org/officeDocument/2006/relationships/image" Target="../media/image5.emf"/><Relationship Id="rId5" Type="http://schemas.openxmlformats.org/officeDocument/2006/relationships/package" Target="../embeddings/Microsoft_Visio_Drawing111111.vsdx"/><Relationship Id="rId4" Type="http://schemas.openxmlformats.org/officeDocument/2006/relationships/oleObject" Target="../embeddings/oleObject1.bin"/></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7" Type="http://schemas.openxmlformats.org/officeDocument/2006/relationships/image" Target="../media/image6.emf"/><Relationship Id="rId2" Type="http://schemas.openxmlformats.org/officeDocument/2006/relationships/slideLayout" Target="../slideLayouts/slideLayout9.xml"/><Relationship Id="rId1" Type="http://schemas.openxmlformats.org/officeDocument/2006/relationships/vmlDrawing" Target="../drawings/vmlDrawing2.vml"/><Relationship Id="rId6" Type="http://schemas.openxmlformats.org/officeDocument/2006/relationships/package" Target="../embeddings/Microsoft_Visio_Drawing222222.vsdx"/><Relationship Id="rId5" Type="http://schemas.openxmlformats.org/officeDocument/2006/relationships/oleObject" Target="../embeddings/oleObject2.bin"/><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8" Type="http://schemas.openxmlformats.org/officeDocument/2006/relationships/package" Target="../embeddings/Microsoft_Visio_Drawing444444.vsdx"/><Relationship Id="rId3" Type="http://schemas.openxmlformats.org/officeDocument/2006/relationships/notesSlide" Target="../notesSlides/notesSlide4.xml"/><Relationship Id="rId7" Type="http://schemas.openxmlformats.org/officeDocument/2006/relationships/oleObject" Target="../embeddings/oleObject4.bin"/><Relationship Id="rId2" Type="http://schemas.openxmlformats.org/officeDocument/2006/relationships/slideLayout" Target="../slideLayouts/slideLayout9.xml"/><Relationship Id="rId1" Type="http://schemas.openxmlformats.org/officeDocument/2006/relationships/vmlDrawing" Target="../drawings/vmlDrawing3.vml"/><Relationship Id="rId6" Type="http://schemas.openxmlformats.org/officeDocument/2006/relationships/image" Target="../media/image7.emf"/><Relationship Id="rId5" Type="http://schemas.openxmlformats.org/officeDocument/2006/relationships/package" Target="../embeddings/Microsoft_Visio_Drawing333333.vsdx"/><Relationship Id="rId4" Type="http://schemas.openxmlformats.org/officeDocument/2006/relationships/oleObject" Target="../embeddings/oleObject3.bin"/><Relationship Id="rId9" Type="http://schemas.openxmlformats.org/officeDocument/2006/relationships/image" Target="../media/image8.emf"/></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7" Type="http://schemas.openxmlformats.org/officeDocument/2006/relationships/image" Target="../media/image10.png"/><Relationship Id="rId2" Type="http://schemas.openxmlformats.org/officeDocument/2006/relationships/slideLayout" Target="../slideLayouts/slideLayout9.xml"/><Relationship Id="rId1" Type="http://schemas.openxmlformats.org/officeDocument/2006/relationships/vmlDrawing" Target="../drawings/vmlDrawing4.vml"/><Relationship Id="rId6" Type="http://schemas.openxmlformats.org/officeDocument/2006/relationships/image" Target="../media/image9.emf"/><Relationship Id="rId5" Type="http://schemas.openxmlformats.org/officeDocument/2006/relationships/package" Target="../embeddings/Microsoft_Visio_Drawing555555.vsdx"/><Relationship Id="rId4" Type="http://schemas.openxmlformats.org/officeDocument/2006/relationships/oleObject" Target="../embeddings/oleObject5.bin"/></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9.xml"/><Relationship Id="rId1" Type="http://schemas.openxmlformats.org/officeDocument/2006/relationships/vmlDrawing" Target="../drawings/vmlDrawing5.vml"/><Relationship Id="rId6" Type="http://schemas.openxmlformats.org/officeDocument/2006/relationships/image" Target="../media/image10.emf"/><Relationship Id="rId5" Type="http://schemas.openxmlformats.org/officeDocument/2006/relationships/package" Target="../embeddings/Microsoft_Visio_Drawing666666.vsdx"/><Relationship Id="rId4" Type="http://schemas.openxmlformats.org/officeDocument/2006/relationships/oleObject" Target="../embeddings/oleObject6.bin"/></Relationships>
</file>

<file path=ppt/slides/_rels/slide7.xml.rels><?xml version="1.0" encoding="UTF-8" standalone="yes"?>
<Relationships xmlns="http://schemas.openxmlformats.org/package/2006/relationships"><Relationship Id="rId8" Type="http://schemas.openxmlformats.org/officeDocument/2006/relationships/image" Target="../media/image12.emf"/><Relationship Id="rId3" Type="http://schemas.openxmlformats.org/officeDocument/2006/relationships/notesSlide" Target="../notesSlides/notesSlide7.xml"/><Relationship Id="rId7" Type="http://schemas.openxmlformats.org/officeDocument/2006/relationships/package" Target="../embeddings/Microsoft_Visio_Drawing777777.vsdx"/><Relationship Id="rId2" Type="http://schemas.openxmlformats.org/officeDocument/2006/relationships/slideLayout" Target="../slideLayouts/slideLayout9.xml"/><Relationship Id="rId1" Type="http://schemas.openxmlformats.org/officeDocument/2006/relationships/vmlDrawing" Target="../drawings/vmlDrawing6.vml"/><Relationship Id="rId6" Type="http://schemas.openxmlformats.org/officeDocument/2006/relationships/oleObject" Target="../embeddings/oleObject8.bin"/><Relationship Id="rId5" Type="http://schemas.openxmlformats.org/officeDocument/2006/relationships/image" Target="../media/image11.emf"/><Relationship Id="rId4" Type="http://schemas.openxmlformats.org/officeDocument/2006/relationships/oleObject" Target="../embeddings/oleObject7.bin"/></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7" Type="http://schemas.openxmlformats.org/officeDocument/2006/relationships/image" Target="../media/image14.emf"/><Relationship Id="rId2" Type="http://schemas.openxmlformats.org/officeDocument/2006/relationships/slideLayout" Target="../slideLayouts/slideLayout9.xml"/><Relationship Id="rId1" Type="http://schemas.openxmlformats.org/officeDocument/2006/relationships/vmlDrawing" Target="../drawings/vmlDrawing7.vml"/><Relationship Id="rId6" Type="http://schemas.openxmlformats.org/officeDocument/2006/relationships/oleObject" Target="../embeddings/oleObject10.bin"/><Relationship Id="rId5" Type="http://schemas.openxmlformats.org/officeDocument/2006/relationships/image" Target="../media/image13.emf"/><Relationship Id="rId4" Type="http://schemas.openxmlformats.org/officeDocument/2006/relationships/oleObject" Target="../embeddings/oleObject9.bin"/></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48640" y="2377441"/>
            <a:ext cx="13533120" cy="1764030"/>
          </a:xfrm>
        </p:spPr>
        <p:txBody>
          <a:bodyPr/>
          <a:lstStyle/>
          <a:p>
            <a:r>
              <a:rPr lang="en-US" sz="4800" dirty="0">
                <a:solidFill>
                  <a:srgbClr val="DE0000"/>
                </a:solidFill>
              </a:rPr>
              <a:t>Understanding </a:t>
            </a:r>
            <a:r>
              <a:rPr lang="en-US" sz="4800">
                <a:solidFill>
                  <a:srgbClr val="DE0000"/>
                </a:solidFill>
              </a:rPr>
              <a:t>and </a:t>
            </a:r>
            <a:r>
              <a:rPr lang="en-US" sz="4800" smtClean="0">
                <a:solidFill>
                  <a:srgbClr val="DE0000"/>
                </a:solidFill>
              </a:rPr>
              <a:t>Calibrating</a:t>
            </a:r>
            <a:r>
              <a:rPr lang="en-US" sz="4800" dirty="0" smtClean="0">
                <a:solidFill>
                  <a:srgbClr val="DE0000"/>
                </a:solidFill>
              </a:rPr>
              <a:t/>
            </a:r>
            <a:br>
              <a:rPr lang="en-US" sz="4800" dirty="0" smtClean="0">
                <a:solidFill>
                  <a:srgbClr val="DE0000"/>
                </a:solidFill>
              </a:rPr>
            </a:br>
            <a:r>
              <a:rPr lang="en-US" sz="4800" smtClean="0">
                <a:solidFill>
                  <a:srgbClr val="DE0000"/>
                </a:solidFill>
              </a:rPr>
              <a:t>the </a:t>
            </a:r>
            <a:r>
              <a:rPr lang="en-US" sz="4800" dirty="0">
                <a:solidFill>
                  <a:srgbClr val="DE0000"/>
                </a:solidFill>
              </a:rPr>
              <a:t>O</a:t>
            </a:r>
            <a:r>
              <a:rPr lang="en-US" sz="4800" smtClean="0">
                <a:solidFill>
                  <a:srgbClr val="DE0000"/>
                </a:solidFill>
              </a:rPr>
              <a:t>ffset </a:t>
            </a:r>
            <a:r>
              <a:rPr lang="en-US" sz="4800">
                <a:solidFill>
                  <a:srgbClr val="DE0000"/>
                </a:solidFill>
              </a:rPr>
              <a:t>and </a:t>
            </a:r>
            <a:r>
              <a:rPr lang="en-US" sz="4800" smtClean="0">
                <a:solidFill>
                  <a:srgbClr val="DE0000"/>
                </a:solidFill>
              </a:rPr>
              <a:t>Gain </a:t>
            </a:r>
            <a:r>
              <a:rPr lang="en-US" sz="4800" dirty="0" smtClean="0">
                <a:solidFill>
                  <a:srgbClr val="DE0000"/>
                </a:solidFill>
              </a:rPr>
              <a:t>for </a:t>
            </a:r>
            <a:r>
              <a:rPr lang="en-US" sz="4800">
                <a:solidFill>
                  <a:srgbClr val="DE0000"/>
                </a:solidFill>
              </a:rPr>
              <a:t>ADC </a:t>
            </a:r>
            <a:r>
              <a:rPr lang="en-US" sz="4800" smtClean="0">
                <a:solidFill>
                  <a:srgbClr val="DE0000"/>
                </a:solidFill>
              </a:rPr>
              <a:t>Systems</a:t>
            </a:r>
            <a:r>
              <a:rPr lang="en-US" sz="4800" dirty="0" smtClean="0">
                <a:solidFill>
                  <a:srgbClr val="DE0000"/>
                </a:solidFill>
              </a:rPr>
              <a:t/>
            </a:r>
            <a:br>
              <a:rPr lang="en-US" sz="4800" dirty="0" smtClean="0">
                <a:solidFill>
                  <a:srgbClr val="DE0000"/>
                </a:solidFill>
              </a:rPr>
            </a:br>
            <a:r>
              <a:rPr lang="en-US" sz="2800" dirty="0" smtClean="0">
                <a:solidFill>
                  <a:srgbClr val="DE0000"/>
                </a:solidFill>
              </a:rPr>
              <a:t>TIPL 4202 </a:t>
            </a:r>
            <a:r>
              <a:rPr lang="en-US" sz="2800" dirty="0">
                <a:solidFill>
                  <a:srgbClr val="DE0000"/>
                </a:solidFill>
              </a:rPr>
              <a:t/>
            </a:r>
            <a:br>
              <a:rPr lang="en-US" sz="2800" dirty="0">
                <a:solidFill>
                  <a:srgbClr val="DE0000"/>
                </a:solidFill>
              </a:rPr>
            </a:br>
            <a:r>
              <a:rPr lang="en-US" sz="2800" dirty="0">
                <a:solidFill>
                  <a:srgbClr val="DE0000"/>
                </a:solidFill>
              </a:rPr>
              <a:t>TI Precision Labs – </a:t>
            </a:r>
            <a:r>
              <a:rPr lang="en-US" sz="2800" dirty="0" smtClean="0">
                <a:solidFill>
                  <a:srgbClr val="DE0000"/>
                </a:solidFill>
              </a:rPr>
              <a:t>ADCs</a:t>
            </a:r>
            <a:endParaRPr lang="en-US" sz="2200" dirty="0"/>
          </a:p>
        </p:txBody>
      </p:sp>
      <p:sp>
        <p:nvSpPr>
          <p:cNvPr id="3" name="Subtitle 2"/>
          <p:cNvSpPr>
            <a:spLocks noGrp="1"/>
          </p:cNvSpPr>
          <p:nvPr>
            <p:ph type="subTitle" idx="1"/>
          </p:nvPr>
        </p:nvSpPr>
        <p:spPr>
          <a:xfrm>
            <a:off x="548640" y="4709161"/>
            <a:ext cx="13533120" cy="1783080"/>
          </a:xfrm>
        </p:spPr>
        <p:txBody>
          <a:bodyPr/>
          <a:lstStyle/>
          <a:p>
            <a:pPr lvl="0"/>
            <a:r>
              <a:rPr lang="en-US" sz="2400" dirty="0">
                <a:solidFill>
                  <a:srgbClr val="000000"/>
                </a:solidFill>
              </a:rPr>
              <a:t>Created by </a:t>
            </a:r>
            <a:r>
              <a:rPr lang="en-US" sz="2400" dirty="0" smtClean="0">
                <a:solidFill>
                  <a:srgbClr val="000000"/>
                </a:solidFill>
              </a:rPr>
              <a:t>Dale Li, Art </a:t>
            </a:r>
            <a:r>
              <a:rPr lang="en-US" sz="2400" dirty="0">
                <a:solidFill>
                  <a:srgbClr val="000000"/>
                </a:solidFill>
              </a:rPr>
              <a:t>Kay</a:t>
            </a:r>
          </a:p>
          <a:p>
            <a:pPr lvl="0"/>
            <a:r>
              <a:rPr lang="en-US" sz="2400" dirty="0">
                <a:solidFill>
                  <a:srgbClr val="000000"/>
                </a:solidFill>
              </a:rPr>
              <a:t>Presented by Peggy Liska</a:t>
            </a:r>
          </a:p>
        </p:txBody>
      </p:sp>
      <p:sp>
        <p:nvSpPr>
          <p:cNvPr id="4" name="AutoShape 2" descr="http://imgt3.bdstatic.com/it/u=1180523526,1835255193&amp;fm=21&amp;gp=0.jpg"/>
          <p:cNvSpPr>
            <a:spLocks noChangeAspect="1" noChangeArrowheads="1"/>
          </p:cNvSpPr>
          <p:nvPr/>
        </p:nvSpPr>
        <p:spPr bwMode="auto">
          <a:xfrm>
            <a:off x="248920" y="-173355"/>
            <a:ext cx="487680" cy="365762"/>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46304" tIns="73152" rIns="146304" bIns="73152" numCol="1" anchor="t" anchorCtr="0" compatLnSpc="1">
            <a:prstTxWarp prst="textNoShape">
              <a:avLst/>
            </a:prstTxWarp>
          </a:bodyPr>
          <a:lstStyle/>
          <a:p>
            <a:endParaRPr lang="en-US"/>
          </a:p>
        </p:txBody>
      </p:sp>
      <p:sp>
        <p:nvSpPr>
          <p:cNvPr id="6" name="AutoShape 4" descr="http://imgt3.bdstatic.com/it/u=1180523526,1835255193&amp;fm=21&amp;gp=0.jpg"/>
          <p:cNvSpPr>
            <a:spLocks noChangeAspect="1" noChangeArrowheads="1"/>
          </p:cNvSpPr>
          <p:nvPr/>
        </p:nvSpPr>
        <p:spPr bwMode="auto">
          <a:xfrm>
            <a:off x="492760" y="9525"/>
            <a:ext cx="487680" cy="365762"/>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46304" tIns="73152" rIns="146304" bIns="73152" numCol="1" anchor="t" anchorCtr="0" compatLnSpc="1">
            <a:prstTxWarp prst="textNoShape">
              <a:avLst/>
            </a:prstTxWarp>
          </a:bodyPr>
          <a:lstStyle/>
          <a:p>
            <a:endParaRPr lang="en-US"/>
          </a:p>
        </p:txBody>
      </p:sp>
      <p:sp>
        <p:nvSpPr>
          <p:cNvPr id="9" name="Slide Number Placeholder 3"/>
          <p:cNvSpPr>
            <a:spLocks noGrp="1"/>
          </p:cNvSpPr>
          <p:nvPr>
            <p:ph type="sldNum" sz="quarter" idx="4294967295"/>
          </p:nvPr>
        </p:nvSpPr>
        <p:spPr>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p>
            <a:pPr algn="r"/>
            <a:fld id="{3B20521C-F793-4067-BB07-C7AF74E21EF3}" type="slidenum">
              <a:rPr lang="en-US"/>
              <a:pPr algn="r"/>
              <a:t>1</a:t>
            </a:fld>
            <a:endParaRPr lang="en-US" dirty="0"/>
          </a:p>
        </p:txBody>
      </p:sp>
    </p:spTree>
    <p:extLst>
      <p:ext uri="{BB962C8B-B14F-4D97-AF65-F5344CB8AC3E}">
        <p14:creationId xmlns:p14="http://schemas.microsoft.com/office/powerpoint/2010/main" val="237358801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Error Sources that are difficult to Calibrate</a:t>
            </a:r>
            <a:endParaRPr lang="en-US" dirty="0"/>
          </a:p>
        </p:txBody>
      </p:sp>
      <p:sp>
        <p:nvSpPr>
          <p:cNvPr id="4" name="Content Placeholder 3"/>
          <p:cNvSpPr>
            <a:spLocks noGrp="1"/>
          </p:cNvSpPr>
          <p:nvPr>
            <p:ph idx="1"/>
          </p:nvPr>
        </p:nvSpPr>
        <p:spPr/>
        <p:txBody>
          <a:bodyPr/>
          <a:lstStyle/>
          <a:p>
            <a:r>
              <a:rPr lang="en-US" dirty="0" smtClean="0"/>
              <a:t>Temperature Drift </a:t>
            </a:r>
          </a:p>
          <a:p>
            <a:r>
              <a:rPr lang="en-US" dirty="0" smtClean="0"/>
              <a:t>Non-linearity</a:t>
            </a:r>
          </a:p>
          <a:p>
            <a:r>
              <a:rPr lang="en-US" dirty="0" smtClean="0"/>
              <a:t>Long term shift (Aging)</a:t>
            </a:r>
          </a:p>
          <a:p>
            <a:r>
              <a:rPr lang="en-US" dirty="0" smtClean="0"/>
              <a:t>Hysteresis  </a:t>
            </a:r>
          </a:p>
          <a:p>
            <a:r>
              <a:rPr lang="en-US" dirty="0"/>
              <a:t>Noise</a:t>
            </a:r>
          </a:p>
        </p:txBody>
      </p:sp>
      <p:sp>
        <p:nvSpPr>
          <p:cNvPr id="3" name="Slide Number Placeholder 2"/>
          <p:cNvSpPr>
            <a:spLocks noGrp="1"/>
          </p:cNvSpPr>
          <p:nvPr>
            <p:ph type="sldNum" sz="quarter" idx="10"/>
          </p:nvPr>
        </p:nvSpPr>
        <p:spPr/>
        <p:txBody>
          <a:bodyPr/>
          <a:lstStyle/>
          <a:p>
            <a:pPr>
              <a:defRPr/>
            </a:pPr>
            <a:fld id="{D4C52F08-588C-488E-A5AB-DF69250DE862}" type="slidenum">
              <a:rPr lang="en-US" smtClean="0"/>
              <a:pPr>
                <a:defRPr/>
              </a:pPr>
              <a:t>10</a:t>
            </a:fld>
            <a:endParaRPr lang="en-US"/>
          </a:p>
        </p:txBody>
      </p:sp>
      <p:grpSp>
        <p:nvGrpSpPr>
          <p:cNvPr id="12" name="Group 11"/>
          <p:cNvGrpSpPr/>
          <p:nvPr/>
        </p:nvGrpSpPr>
        <p:grpSpPr>
          <a:xfrm>
            <a:off x="9677400" y="962442"/>
            <a:ext cx="4593824" cy="3076158"/>
            <a:chOff x="4948652" y="1140767"/>
            <a:chExt cx="4593824" cy="3076158"/>
          </a:xfrm>
        </p:grpSpPr>
        <p:pic>
          <p:nvPicPr>
            <p:cNvPr id="92163"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32087" t="24316" r="22639" b="21674"/>
            <a:stretch/>
          </p:blipFill>
          <p:spPr bwMode="auto">
            <a:xfrm>
              <a:off x="4948652" y="1140767"/>
              <a:ext cx="4593824" cy="307615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5671279" y="1290935"/>
              <a:ext cx="3581400" cy="461665"/>
            </a:xfrm>
            <a:prstGeom prst="rect">
              <a:avLst/>
            </a:prstGeom>
            <a:noFill/>
          </p:spPr>
          <p:txBody>
            <a:bodyPr wrap="square" rtlCol="0">
              <a:spAutoFit/>
            </a:bodyPr>
            <a:lstStyle/>
            <a:p>
              <a:r>
                <a:rPr lang="en-US" sz="2400" b="1" dirty="0" smtClean="0">
                  <a:solidFill>
                    <a:srgbClr val="FF0000"/>
                  </a:solidFill>
                </a:rPr>
                <a:t>Integral Non-linearity</a:t>
              </a:r>
              <a:endParaRPr lang="en-US" sz="2400" b="1" dirty="0">
                <a:solidFill>
                  <a:srgbClr val="FF0000"/>
                </a:solidFill>
              </a:endParaRPr>
            </a:p>
          </p:txBody>
        </p:sp>
      </p:grpSp>
      <p:grpSp>
        <p:nvGrpSpPr>
          <p:cNvPr id="11" name="Group 10"/>
          <p:cNvGrpSpPr/>
          <p:nvPr/>
        </p:nvGrpSpPr>
        <p:grpSpPr>
          <a:xfrm>
            <a:off x="9753600" y="4343400"/>
            <a:ext cx="4610426" cy="3040703"/>
            <a:chOff x="9632173" y="1176221"/>
            <a:chExt cx="4610426" cy="3040703"/>
          </a:xfrm>
        </p:grpSpPr>
        <p:pic>
          <p:nvPicPr>
            <p:cNvPr id="5" name="Picture 4"/>
            <p:cNvPicPr>
              <a:picLocks noChangeAspect="1" noChangeArrowheads="1"/>
            </p:cNvPicPr>
            <p:nvPr/>
          </p:nvPicPr>
          <p:blipFill rotWithShape="1">
            <a:blip r:embed="rId4" cstate="print"/>
            <a:srcRect t="13150" b="-1"/>
            <a:stretch/>
          </p:blipFill>
          <p:spPr bwMode="auto">
            <a:xfrm>
              <a:off x="9632173" y="1176221"/>
              <a:ext cx="4610426" cy="3040703"/>
            </a:xfrm>
            <a:prstGeom prst="rect">
              <a:avLst/>
            </a:prstGeom>
            <a:noFill/>
            <a:ln w="9525">
              <a:noFill/>
              <a:miter lim="800000"/>
              <a:headEnd/>
              <a:tailEnd/>
            </a:ln>
            <a:effectLst/>
          </p:spPr>
        </p:pic>
        <p:sp>
          <p:nvSpPr>
            <p:cNvPr id="9" name="TextBox 8"/>
            <p:cNvSpPr txBox="1"/>
            <p:nvPr/>
          </p:nvSpPr>
          <p:spPr>
            <a:xfrm>
              <a:off x="11430000" y="1371600"/>
              <a:ext cx="2438400" cy="461665"/>
            </a:xfrm>
            <a:prstGeom prst="rect">
              <a:avLst/>
            </a:prstGeom>
            <a:noFill/>
          </p:spPr>
          <p:txBody>
            <a:bodyPr wrap="square" rtlCol="0">
              <a:spAutoFit/>
            </a:bodyPr>
            <a:lstStyle/>
            <a:p>
              <a:r>
                <a:rPr lang="en-US" sz="2400" b="1" dirty="0" smtClean="0">
                  <a:solidFill>
                    <a:srgbClr val="FF0000"/>
                  </a:solidFill>
                </a:rPr>
                <a:t>Long term shift</a:t>
              </a:r>
              <a:endParaRPr lang="en-US" sz="2400" b="1" dirty="0">
                <a:solidFill>
                  <a:srgbClr val="FF0000"/>
                </a:solidFill>
              </a:endParaRPr>
            </a:p>
          </p:txBody>
        </p:sp>
      </p:grpSp>
      <p:grpSp>
        <p:nvGrpSpPr>
          <p:cNvPr id="14" name="Group 13"/>
          <p:cNvGrpSpPr/>
          <p:nvPr/>
        </p:nvGrpSpPr>
        <p:grpSpPr>
          <a:xfrm>
            <a:off x="4726427" y="999943"/>
            <a:ext cx="4950973" cy="3191057"/>
            <a:chOff x="4723814" y="4216924"/>
            <a:chExt cx="4950973" cy="3191057"/>
          </a:xfrm>
        </p:grpSpPr>
        <p:pic>
          <p:nvPicPr>
            <p:cNvPr id="92164" name="Picture 4"/>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9688" t="19667" r="32412" b="25333"/>
            <a:stretch/>
          </p:blipFill>
          <p:spPr bwMode="auto">
            <a:xfrm>
              <a:off x="4723814" y="4216924"/>
              <a:ext cx="4950973" cy="31910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TextBox 12"/>
            <p:cNvSpPr txBox="1"/>
            <p:nvPr/>
          </p:nvSpPr>
          <p:spPr>
            <a:xfrm>
              <a:off x="6096000" y="4719935"/>
              <a:ext cx="2971800" cy="461665"/>
            </a:xfrm>
            <a:prstGeom prst="rect">
              <a:avLst/>
            </a:prstGeom>
            <a:noFill/>
          </p:spPr>
          <p:txBody>
            <a:bodyPr wrap="square" rtlCol="0">
              <a:spAutoFit/>
            </a:bodyPr>
            <a:lstStyle/>
            <a:p>
              <a:r>
                <a:rPr lang="en-US" sz="2400" b="1" dirty="0" smtClean="0">
                  <a:solidFill>
                    <a:srgbClr val="FF0000"/>
                  </a:solidFill>
                </a:rPr>
                <a:t>Temperature Drift</a:t>
              </a:r>
              <a:endParaRPr lang="en-US" sz="2400" b="1" dirty="0">
                <a:solidFill>
                  <a:srgbClr val="FF0000"/>
                </a:solidFill>
              </a:endParaRPr>
            </a:p>
          </p:txBody>
        </p:sp>
      </p:grpSp>
    </p:spTree>
    <p:extLst>
      <p:ext uri="{BB962C8B-B14F-4D97-AF65-F5344CB8AC3E}">
        <p14:creationId xmlns:p14="http://schemas.microsoft.com/office/powerpoint/2010/main" val="384182817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1840" y="3006833"/>
            <a:ext cx="13533120" cy="2194562"/>
          </a:xfrm>
        </p:spPr>
        <p:txBody>
          <a:bodyPr/>
          <a:lstStyle/>
          <a:p>
            <a:pPr algn="ctr"/>
            <a:r>
              <a:rPr lang="en-US" sz="9600" dirty="0">
                <a:solidFill>
                  <a:srgbClr val="DE0000"/>
                </a:solidFill>
              </a:rPr>
              <a:t>Thanks for your time!</a:t>
            </a:r>
            <a:br>
              <a:rPr lang="en-US" sz="9600" dirty="0">
                <a:solidFill>
                  <a:srgbClr val="DE0000"/>
                </a:solidFill>
              </a:rPr>
            </a:br>
            <a:r>
              <a:rPr lang="en-US" sz="9600" dirty="0">
                <a:solidFill>
                  <a:srgbClr val="DE0000"/>
                </a:solidFill>
              </a:rPr>
              <a:t>Please try the quiz.</a:t>
            </a:r>
            <a:endParaRPr lang="en-US" sz="6400" dirty="0">
              <a:solidFill>
                <a:srgbClr val="DE0000"/>
              </a:solidFill>
            </a:endParaRPr>
          </a:p>
        </p:txBody>
      </p:sp>
      <p:sp>
        <p:nvSpPr>
          <p:cNvPr id="4" name="Slide Number Placeholder 3"/>
          <p:cNvSpPr>
            <a:spLocks noGrp="1"/>
          </p:cNvSpPr>
          <p:nvPr>
            <p:ph type="sldNum" sz="quarter" idx="10"/>
          </p:nvPr>
        </p:nvSpPr>
        <p:spPr/>
        <p:txBody>
          <a:bodyPr/>
          <a:lstStyle/>
          <a:p>
            <a:fld id="{3B20521C-F793-4067-BB07-C7AF74E21EF3}" type="slidenum">
              <a:rPr lang="en-US" smtClean="0"/>
              <a:pPr/>
              <a:t>11</a:t>
            </a:fld>
            <a:endParaRPr lang="en-US"/>
          </a:p>
        </p:txBody>
      </p:sp>
    </p:spTree>
    <p:extLst>
      <p:ext uri="{BB962C8B-B14F-4D97-AF65-F5344CB8AC3E}">
        <p14:creationId xmlns:p14="http://schemas.microsoft.com/office/powerpoint/2010/main" val="50275967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Offset Voltage Calculation</a:t>
            </a:r>
            <a:endParaRPr lang="en-US" dirty="0"/>
          </a:p>
        </p:txBody>
      </p:sp>
      <p:sp>
        <p:nvSpPr>
          <p:cNvPr id="3" name="Slide Number Placeholder 2"/>
          <p:cNvSpPr>
            <a:spLocks noGrp="1"/>
          </p:cNvSpPr>
          <p:nvPr>
            <p:ph type="sldNum" sz="quarter" idx="10"/>
          </p:nvPr>
        </p:nvSpPr>
        <p:spPr/>
        <p:txBody>
          <a:bodyPr/>
          <a:lstStyle/>
          <a:p>
            <a:pPr>
              <a:defRPr/>
            </a:pPr>
            <a:fld id="{D4C52F08-588C-488E-A5AB-DF69250DE862}" type="slidenum">
              <a:rPr lang="en-US" smtClean="0"/>
              <a:pPr>
                <a:defRPr/>
              </a:pPr>
              <a:t>2</a:t>
            </a:fld>
            <a:endParaRPr lang="en-US"/>
          </a:p>
        </p:txBody>
      </p:sp>
      <p:graphicFrame>
        <p:nvGraphicFramePr>
          <p:cNvPr id="5" name="Object 4"/>
          <p:cNvGraphicFramePr>
            <a:graphicFrameLocks noChangeAspect="1"/>
          </p:cNvGraphicFramePr>
          <p:nvPr>
            <p:extLst>
              <p:ext uri="{D42A27DB-BD31-4B8C-83A1-F6EECF244321}">
                <p14:modId xmlns:p14="http://schemas.microsoft.com/office/powerpoint/2010/main" val="3321950678"/>
              </p:ext>
            </p:extLst>
          </p:nvPr>
        </p:nvGraphicFramePr>
        <p:xfrm>
          <a:off x="381000" y="3641967"/>
          <a:ext cx="9971225" cy="3597033"/>
        </p:xfrm>
        <a:graphic>
          <a:graphicData uri="http://schemas.openxmlformats.org/presentationml/2006/ole">
            <mc:AlternateContent xmlns:mc="http://schemas.openxmlformats.org/markup-compatibility/2006">
              <mc:Choice xmlns:v="urn:schemas-microsoft-com:vml" Requires="v">
                <p:oleObj spid="_x0000_s91165" name="Visio" r:id="rId5" imgW="7497162" imgH="2704536" progId="Visio.Drawing.15">
                  <p:embed/>
                </p:oleObj>
              </mc:Choice>
              <mc:Fallback>
                <p:oleObj name="Visio" r:id="rId5" imgW="7497162" imgH="2704536" progId="Visio.Drawing.15">
                  <p:embed/>
                  <p:pic>
                    <p:nvPicPr>
                      <p:cNvPr id="0" name=""/>
                      <p:cNvPicPr/>
                      <p:nvPr/>
                    </p:nvPicPr>
                    <p:blipFill>
                      <a:blip r:embed="rId6"/>
                      <a:stretch>
                        <a:fillRect/>
                      </a:stretch>
                    </p:blipFill>
                    <p:spPr>
                      <a:xfrm>
                        <a:off x="381000" y="3641967"/>
                        <a:ext cx="9971225" cy="3597033"/>
                      </a:xfrm>
                      <a:prstGeom prst="rect">
                        <a:avLst/>
                      </a:prstGeom>
                    </p:spPr>
                  </p:pic>
                </p:oleObj>
              </mc:Fallback>
            </mc:AlternateContent>
          </a:graphicData>
        </a:graphic>
      </p:graphicFrame>
      <mc:AlternateContent xmlns:mc="http://schemas.openxmlformats.org/markup-compatibility/2006" xmlns:a14="http://schemas.microsoft.com/office/drawing/2010/main">
        <mc:Choice Requires="a14">
          <p:graphicFrame>
            <p:nvGraphicFramePr>
              <p:cNvPr id="6" name="Table 5"/>
              <p:cNvGraphicFramePr>
                <a:graphicFrameLocks noGrp="1"/>
              </p:cNvGraphicFramePr>
              <p:nvPr>
                <p:extLst>
                  <p:ext uri="{D42A27DB-BD31-4B8C-83A1-F6EECF244321}">
                    <p14:modId xmlns:p14="http://schemas.microsoft.com/office/powerpoint/2010/main" val="2745478307"/>
                  </p:ext>
                </p:extLst>
              </p:nvPr>
            </p:nvGraphicFramePr>
            <p:xfrm>
              <a:off x="8153400" y="914400"/>
              <a:ext cx="6128795" cy="1983106"/>
            </p:xfrm>
            <a:graphic>
              <a:graphicData uri="http://schemas.openxmlformats.org/drawingml/2006/table">
                <a:tbl>
                  <a:tblPr firstRow="1" bandRow="1">
                    <a:tableStyleId>{2D5ABB26-0587-4C30-8999-92F81FD0307C}</a:tableStyleId>
                  </a:tblPr>
                  <a:tblGrid>
                    <a:gridCol w="6128795"/>
                  </a:tblGrid>
                  <a:tr h="152400">
                    <a:tc>
                      <a:txBody>
                        <a:bodyPr/>
                        <a:lstStyle/>
                        <a:p>
                          <a:pPr algn="l"/>
                          <a:r>
                            <a:rPr lang="en-US" b="1" dirty="0" smtClean="0">
                              <a:solidFill>
                                <a:schemeClr val="tx1"/>
                              </a:solidFill>
                            </a:rPr>
                            <a:t>Typical offset at</a:t>
                          </a:r>
                          <a:r>
                            <a:rPr lang="en-US" b="1" baseline="0" dirty="0" smtClean="0">
                              <a:solidFill>
                                <a:schemeClr val="tx1"/>
                              </a:solidFill>
                            </a:rPr>
                            <a:t> ADC Input</a:t>
                          </a:r>
                          <a:endParaRPr lang="en-US"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l"/>
                          <a14:m>
                            <m:oMathPara xmlns:m="http://schemas.openxmlformats.org/officeDocument/2006/math">
                              <m:oMathParaPr>
                                <m:jc m:val="left"/>
                              </m:oMathParaPr>
                              <m:oMath xmlns:m="http://schemas.openxmlformats.org/officeDocument/2006/math">
                                <m:sSub>
                                  <m:sSubPr>
                                    <m:ctrlPr>
                                      <a:rPr lang="en-US" i="1" smtClean="0">
                                        <a:latin typeface="Cambria Math"/>
                                      </a:rPr>
                                    </m:ctrlPr>
                                  </m:sSubPr>
                                  <m:e>
                                    <m:r>
                                      <a:rPr lang="en-US" b="0" i="1" smtClean="0">
                                        <a:latin typeface="Cambria Math"/>
                                      </a:rPr>
                                      <m:t>𝑉</m:t>
                                    </m:r>
                                  </m:e>
                                  <m:sub>
                                    <m:r>
                                      <a:rPr lang="en-US" b="0" i="1" smtClean="0">
                                        <a:latin typeface="Cambria Math"/>
                                      </a:rPr>
                                      <m:t>𝑜𝑠𝑇</m:t>
                                    </m:r>
                                  </m:sub>
                                </m:sSub>
                                <m:r>
                                  <a:rPr lang="en-US" b="0" i="1" smtClean="0">
                                    <a:latin typeface="Cambria Math"/>
                                  </a:rPr>
                                  <m:t>=</m:t>
                                </m:r>
                                <m:rad>
                                  <m:radPr>
                                    <m:degHide m:val="on"/>
                                    <m:ctrlPr>
                                      <a:rPr lang="en-US" b="0" i="1" smtClean="0">
                                        <a:latin typeface="Cambria Math"/>
                                      </a:rPr>
                                    </m:ctrlPr>
                                  </m:radPr>
                                  <m:deg/>
                                  <m:e>
                                    <m:sSup>
                                      <m:sSupPr>
                                        <m:ctrlPr>
                                          <a:rPr lang="en-US" b="0" i="1" smtClean="0">
                                            <a:latin typeface="Cambria Math"/>
                                          </a:rPr>
                                        </m:ctrlPr>
                                      </m:sSupPr>
                                      <m:e>
                                        <m:r>
                                          <a:rPr lang="en-US" b="0" i="1" smtClean="0">
                                            <a:latin typeface="Cambria Math"/>
                                          </a:rPr>
                                          <m:t>(</m:t>
                                        </m:r>
                                        <m:sSub>
                                          <m:sSubPr>
                                            <m:ctrlPr>
                                              <a:rPr lang="en-US" b="0" i="1" smtClean="0">
                                                <a:latin typeface="Cambria Math"/>
                                              </a:rPr>
                                            </m:ctrlPr>
                                          </m:sSubPr>
                                          <m:e>
                                            <m:r>
                                              <a:rPr lang="en-US" b="0" i="1" smtClean="0">
                                                <a:latin typeface="Cambria Math"/>
                                              </a:rPr>
                                              <m:t>20</m:t>
                                            </m:r>
                                            <m:r>
                                              <a:rPr lang="en-US" b="0" i="1" smtClean="0">
                                                <a:latin typeface="Cambria Math"/>
                                                <a:ea typeface="Cambria Math"/>
                                              </a:rPr>
                                              <m:t>∙</m:t>
                                            </m:r>
                                            <m:r>
                                              <a:rPr lang="en-US" b="0" i="1" smtClean="0">
                                                <a:latin typeface="Cambria Math"/>
                                              </a:rPr>
                                              <m:t>𝑉</m:t>
                                            </m:r>
                                          </m:e>
                                          <m:sub>
                                            <m:r>
                                              <a:rPr lang="en-US" b="0" i="1" smtClean="0">
                                                <a:latin typeface="Cambria Math"/>
                                              </a:rPr>
                                              <m:t>𝑜𝑠𝐼𝑁𝐴</m:t>
                                            </m:r>
                                          </m:sub>
                                        </m:sSub>
                                        <m:r>
                                          <a:rPr lang="en-US" b="0" i="1" smtClean="0">
                                            <a:latin typeface="Cambria Math"/>
                                          </a:rPr>
                                          <m:t>)</m:t>
                                        </m:r>
                                      </m:e>
                                      <m:sup>
                                        <m:r>
                                          <a:rPr lang="en-US" b="0" i="1" smtClean="0">
                                            <a:latin typeface="Cambria Math"/>
                                          </a:rPr>
                                          <m:t>2</m:t>
                                        </m:r>
                                      </m:sup>
                                    </m:sSup>
                                    <m:r>
                                      <a:rPr lang="en-US" b="0" i="1" smtClean="0">
                                        <a:latin typeface="Cambria Math"/>
                                      </a:rPr>
                                      <m:t>+</m:t>
                                    </m:r>
                                    <m:sSup>
                                      <m:sSupPr>
                                        <m:ctrlPr>
                                          <a:rPr lang="en-US" b="0" i="1" smtClean="0">
                                            <a:latin typeface="Cambria Math"/>
                                          </a:rPr>
                                        </m:ctrlPr>
                                      </m:sSupPr>
                                      <m:e>
                                        <m:r>
                                          <a:rPr lang="en-US" b="0" i="1" smtClean="0">
                                            <a:latin typeface="Cambria Math"/>
                                          </a:rPr>
                                          <m:t>(</m:t>
                                        </m:r>
                                        <m:sSub>
                                          <m:sSubPr>
                                            <m:ctrlPr>
                                              <a:rPr lang="en-US" b="0" i="1" smtClean="0">
                                                <a:latin typeface="Cambria Math"/>
                                              </a:rPr>
                                            </m:ctrlPr>
                                          </m:sSubPr>
                                          <m:e>
                                            <m:r>
                                              <a:rPr lang="en-US" b="0" i="1" smtClean="0">
                                                <a:latin typeface="Cambria Math"/>
                                              </a:rPr>
                                              <m:t>𝑉</m:t>
                                            </m:r>
                                          </m:e>
                                          <m:sub>
                                            <m:r>
                                              <a:rPr lang="en-US" b="0" i="1" smtClean="0">
                                                <a:latin typeface="Cambria Math"/>
                                              </a:rPr>
                                              <m:t>𝑜𝑠𝑂𝑃𝐴</m:t>
                                            </m:r>
                                          </m:sub>
                                        </m:sSub>
                                        <m:r>
                                          <a:rPr lang="en-US" b="0" i="1" smtClean="0">
                                            <a:latin typeface="Cambria Math"/>
                                          </a:rPr>
                                          <m:t>)</m:t>
                                        </m:r>
                                      </m:e>
                                      <m:sup>
                                        <m:r>
                                          <a:rPr lang="en-US" b="0" i="1" smtClean="0">
                                            <a:latin typeface="Cambria Math"/>
                                          </a:rPr>
                                          <m:t>2</m:t>
                                        </m:r>
                                      </m:sup>
                                    </m:sSup>
                                    <m:r>
                                      <a:rPr lang="en-US" b="0" i="1" smtClean="0">
                                        <a:latin typeface="Cambria Math"/>
                                      </a:rPr>
                                      <m:t>+</m:t>
                                    </m:r>
                                    <m:sSup>
                                      <m:sSupPr>
                                        <m:ctrlPr>
                                          <a:rPr lang="en-US" b="0" i="1" smtClean="0">
                                            <a:latin typeface="Cambria Math"/>
                                          </a:rPr>
                                        </m:ctrlPr>
                                      </m:sSupPr>
                                      <m:e>
                                        <m:r>
                                          <a:rPr lang="en-US" b="0" i="1" smtClean="0">
                                            <a:latin typeface="Cambria Math"/>
                                          </a:rPr>
                                          <m:t>(</m:t>
                                        </m:r>
                                        <m:sSub>
                                          <m:sSubPr>
                                            <m:ctrlPr>
                                              <a:rPr lang="en-US" b="0" i="1" smtClean="0">
                                                <a:latin typeface="Cambria Math"/>
                                              </a:rPr>
                                            </m:ctrlPr>
                                          </m:sSubPr>
                                          <m:e>
                                            <m:r>
                                              <a:rPr lang="en-US" b="0" i="1" smtClean="0">
                                                <a:latin typeface="Cambria Math"/>
                                              </a:rPr>
                                              <m:t>𝑉</m:t>
                                            </m:r>
                                          </m:e>
                                          <m:sub>
                                            <m:r>
                                              <a:rPr lang="en-US" b="0" i="1" smtClean="0">
                                                <a:latin typeface="Cambria Math"/>
                                              </a:rPr>
                                              <m:t>𝑜𝑠𝐴𝐷𝑆</m:t>
                                            </m:r>
                                          </m:sub>
                                        </m:sSub>
                                        <m:r>
                                          <a:rPr lang="en-US" b="0" i="1" smtClean="0">
                                            <a:latin typeface="Cambria Math"/>
                                          </a:rPr>
                                          <m:t>)</m:t>
                                        </m:r>
                                      </m:e>
                                      <m:sup>
                                        <m:r>
                                          <a:rPr lang="en-US" b="0" i="1" smtClean="0">
                                            <a:latin typeface="Cambria Math"/>
                                          </a:rPr>
                                          <m:t>2</m:t>
                                        </m:r>
                                      </m:sup>
                                    </m:sSup>
                                  </m:e>
                                </m:rad>
                              </m:oMath>
                            </m:oMathPara>
                          </a14:m>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marL="0" marR="0" indent="0" algn="l" defTabSz="1218864"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sSub>
                                  <m:sSubPr>
                                    <m:ctrlPr>
                                      <a:rPr lang="en-US" i="1" smtClean="0">
                                        <a:latin typeface="Cambria Math"/>
                                      </a:rPr>
                                    </m:ctrlPr>
                                  </m:sSubPr>
                                  <m:e>
                                    <m:r>
                                      <a:rPr lang="en-US" b="0" i="1" smtClean="0">
                                        <a:latin typeface="Cambria Math"/>
                                      </a:rPr>
                                      <m:t>𝑉</m:t>
                                    </m:r>
                                  </m:e>
                                  <m:sub>
                                    <m:r>
                                      <a:rPr lang="en-US" b="0" i="1" smtClean="0">
                                        <a:latin typeface="Cambria Math"/>
                                      </a:rPr>
                                      <m:t>𝑜𝑠𝑇</m:t>
                                    </m:r>
                                  </m:sub>
                                </m:sSub>
                                <m:r>
                                  <a:rPr lang="en-US" b="0" i="1" smtClean="0">
                                    <a:latin typeface="Cambria Math"/>
                                  </a:rPr>
                                  <m:t>=</m:t>
                                </m:r>
                                <m:rad>
                                  <m:radPr>
                                    <m:degHide m:val="on"/>
                                    <m:ctrlPr>
                                      <a:rPr lang="en-US" b="0" i="1" smtClean="0">
                                        <a:latin typeface="Cambria Math"/>
                                      </a:rPr>
                                    </m:ctrlPr>
                                  </m:radPr>
                                  <m:deg/>
                                  <m:e>
                                    <m:sSup>
                                      <m:sSupPr>
                                        <m:ctrlPr>
                                          <a:rPr lang="en-US" b="0" i="1" smtClean="0">
                                            <a:latin typeface="Cambria Math"/>
                                          </a:rPr>
                                        </m:ctrlPr>
                                      </m:sSupPr>
                                      <m:e>
                                        <m:r>
                                          <a:rPr lang="en-US" b="0" i="1" smtClean="0">
                                            <a:latin typeface="Cambria Math"/>
                                          </a:rPr>
                                          <m:t>(20</m:t>
                                        </m:r>
                                        <m:r>
                                          <a:rPr lang="en-US" b="0" i="1" smtClean="0">
                                            <a:latin typeface="Cambria Math"/>
                                            <a:ea typeface="Cambria Math"/>
                                          </a:rPr>
                                          <m:t>∙80</m:t>
                                        </m:r>
                                        <m:r>
                                          <a:rPr lang="en-US" b="0" i="1" smtClean="0">
                                            <a:latin typeface="Cambria Math"/>
                                            <a:ea typeface="Cambria Math"/>
                                          </a:rPr>
                                          <m:t>𝜇</m:t>
                                        </m:r>
                                        <m:r>
                                          <a:rPr lang="en-US" b="0" i="1" smtClean="0">
                                            <a:latin typeface="Cambria Math"/>
                                            <a:ea typeface="Cambria Math"/>
                                          </a:rPr>
                                          <m:t>𝑉</m:t>
                                        </m:r>
                                        <m:r>
                                          <a:rPr lang="en-US" b="0" i="1" smtClean="0">
                                            <a:latin typeface="Cambria Math"/>
                                          </a:rPr>
                                          <m:t>)</m:t>
                                        </m:r>
                                      </m:e>
                                      <m:sup>
                                        <m:r>
                                          <a:rPr lang="en-US" b="0" i="1" smtClean="0">
                                            <a:latin typeface="Cambria Math"/>
                                          </a:rPr>
                                          <m:t>2</m:t>
                                        </m:r>
                                      </m:sup>
                                    </m:sSup>
                                    <m:r>
                                      <a:rPr lang="en-US" b="0" i="1" smtClean="0">
                                        <a:latin typeface="Cambria Math"/>
                                      </a:rPr>
                                      <m:t>+</m:t>
                                    </m:r>
                                    <m:sSup>
                                      <m:sSupPr>
                                        <m:ctrlPr>
                                          <a:rPr lang="en-US" b="0" i="1" smtClean="0">
                                            <a:latin typeface="Cambria Math"/>
                                          </a:rPr>
                                        </m:ctrlPr>
                                      </m:sSupPr>
                                      <m:e>
                                        <m:r>
                                          <a:rPr lang="en-US" b="0" i="1" smtClean="0">
                                            <a:latin typeface="Cambria Math"/>
                                          </a:rPr>
                                          <m:t>(40</m:t>
                                        </m:r>
                                        <m:r>
                                          <a:rPr lang="en-US" b="0" i="1" smtClean="0">
                                            <a:latin typeface="Cambria Math"/>
                                            <a:ea typeface="Cambria Math"/>
                                          </a:rPr>
                                          <m:t>𝜇</m:t>
                                        </m:r>
                                        <m:r>
                                          <a:rPr lang="en-US" b="0" i="1" smtClean="0">
                                            <a:latin typeface="Cambria Math"/>
                                            <a:ea typeface="Cambria Math"/>
                                          </a:rPr>
                                          <m:t>𝑉</m:t>
                                        </m:r>
                                        <m:r>
                                          <a:rPr lang="en-US" b="0" i="1" smtClean="0">
                                            <a:latin typeface="Cambria Math"/>
                                          </a:rPr>
                                          <m:t>)</m:t>
                                        </m:r>
                                      </m:e>
                                      <m:sup>
                                        <m:r>
                                          <a:rPr lang="en-US" b="0" i="1" smtClean="0">
                                            <a:latin typeface="Cambria Math"/>
                                          </a:rPr>
                                          <m:t>2</m:t>
                                        </m:r>
                                      </m:sup>
                                    </m:sSup>
                                    <m:r>
                                      <a:rPr lang="en-US" b="0" i="1" smtClean="0">
                                        <a:latin typeface="Cambria Math"/>
                                      </a:rPr>
                                      <m:t>+</m:t>
                                    </m:r>
                                    <m:sSup>
                                      <m:sSupPr>
                                        <m:ctrlPr>
                                          <a:rPr lang="en-US" b="0" i="1" smtClean="0">
                                            <a:latin typeface="Cambria Math"/>
                                          </a:rPr>
                                        </m:ctrlPr>
                                      </m:sSupPr>
                                      <m:e>
                                        <m:r>
                                          <a:rPr lang="en-US" b="0" i="1" smtClean="0">
                                            <a:latin typeface="Cambria Math"/>
                                          </a:rPr>
                                          <m:t>(1</m:t>
                                        </m:r>
                                        <m:r>
                                          <a:rPr lang="en-US" b="0" i="1" smtClean="0">
                                            <a:latin typeface="Cambria Math"/>
                                          </a:rPr>
                                          <m:t>𝑚𝑉</m:t>
                                        </m:r>
                                        <m:r>
                                          <a:rPr lang="en-US" b="0" i="1" smtClean="0">
                                            <a:latin typeface="Cambria Math"/>
                                          </a:rPr>
                                          <m:t>)</m:t>
                                        </m:r>
                                      </m:e>
                                      <m:sup>
                                        <m:r>
                                          <a:rPr lang="en-US" b="0" i="1" smtClean="0">
                                            <a:latin typeface="Cambria Math"/>
                                          </a:rPr>
                                          <m:t>2</m:t>
                                        </m:r>
                                      </m:sup>
                                    </m:sSup>
                                  </m:e>
                                </m:rad>
                              </m:oMath>
                            </m:oMathPara>
                          </a14:m>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marL="0" marR="0" indent="0" algn="l" defTabSz="1218864"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sSub>
                                  <m:sSubPr>
                                    <m:ctrlPr>
                                      <a:rPr lang="en-US" i="1" smtClean="0">
                                        <a:latin typeface="Cambria Math"/>
                                      </a:rPr>
                                    </m:ctrlPr>
                                  </m:sSubPr>
                                  <m:e>
                                    <m:r>
                                      <a:rPr lang="en-US" b="0" i="1" smtClean="0">
                                        <a:latin typeface="Cambria Math"/>
                                      </a:rPr>
                                      <m:t>𝑉</m:t>
                                    </m:r>
                                  </m:e>
                                  <m:sub>
                                    <m:r>
                                      <a:rPr lang="en-US" b="0" i="1" smtClean="0">
                                        <a:latin typeface="Cambria Math"/>
                                      </a:rPr>
                                      <m:t>𝑜𝑠𝑇</m:t>
                                    </m:r>
                                  </m:sub>
                                </m:sSub>
                                <m:r>
                                  <a:rPr lang="en-US" b="0" i="1" smtClean="0">
                                    <a:latin typeface="Cambria Math"/>
                                  </a:rPr>
                                  <m:t>=</m:t>
                                </m:r>
                                <m:r>
                                  <m:rPr>
                                    <m:nor/>
                                  </m:rPr>
                                  <a:rPr lang="en-US" dirty="0" smtClean="0"/>
                                  <m:t>±</m:t>
                                </m:r>
                                <m:r>
                                  <a:rPr lang="en-US" b="0" i="1" smtClean="0">
                                    <a:latin typeface="Cambria Math"/>
                                    <a:ea typeface="Cambria Math"/>
                                  </a:rPr>
                                  <m:t>1.887</m:t>
                                </m:r>
                                <m:r>
                                  <a:rPr lang="en-US" b="0" i="1" smtClean="0">
                                    <a:latin typeface="Cambria Math"/>
                                    <a:ea typeface="Cambria Math"/>
                                  </a:rPr>
                                  <m:t>𝑚𝑉</m:t>
                                </m:r>
                              </m:oMath>
                            </m:oMathPara>
                          </a14:m>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mc:Choice>
        <mc:Fallback xmlns="">
          <p:graphicFrame>
            <p:nvGraphicFramePr>
              <p:cNvPr id="6" name="Table 5"/>
              <p:cNvGraphicFramePr>
                <a:graphicFrameLocks noGrp="1"/>
              </p:cNvGraphicFramePr>
              <p:nvPr>
                <p:extLst>
                  <p:ext uri="{D42A27DB-BD31-4B8C-83A1-F6EECF244321}">
                    <p14:modId xmlns:p14="http://schemas.microsoft.com/office/powerpoint/2010/main" val="2745478307"/>
                  </p:ext>
                </p:extLst>
              </p:nvPr>
            </p:nvGraphicFramePr>
            <p:xfrm>
              <a:off x="8153400" y="914400"/>
              <a:ext cx="6128795" cy="1983106"/>
            </p:xfrm>
            <a:graphic>
              <a:graphicData uri="http://schemas.openxmlformats.org/drawingml/2006/table">
                <a:tbl>
                  <a:tblPr firstRow="1" bandRow="1">
                    <a:tableStyleId>{2D5ABB26-0587-4C30-8999-92F81FD0307C}</a:tableStyleId>
                  </a:tblPr>
                  <a:tblGrid>
                    <a:gridCol w="6128795"/>
                  </a:tblGrid>
                  <a:tr h="457200">
                    <a:tc>
                      <a:txBody>
                        <a:bodyPr/>
                        <a:lstStyle/>
                        <a:p>
                          <a:pPr algn="l"/>
                          <a:r>
                            <a:rPr lang="en-US" b="1" dirty="0" smtClean="0">
                              <a:solidFill>
                                <a:schemeClr val="tx1"/>
                              </a:solidFill>
                            </a:rPr>
                            <a:t>Typical offset at</a:t>
                          </a:r>
                          <a:r>
                            <a:rPr lang="en-US" b="1" baseline="0" dirty="0" smtClean="0">
                              <a:solidFill>
                                <a:schemeClr val="tx1"/>
                              </a:solidFill>
                            </a:rPr>
                            <a:t> ADC Input</a:t>
                          </a:r>
                          <a:endParaRPr lang="en-US"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34353">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1">
                          <a:blip r:embed="rId7"/>
                          <a:stretch>
                            <a:fillRect l="-100" t="-93182" b="-187500"/>
                          </a:stretch>
                        </a:blipFill>
                      </a:tcPr>
                    </a:tc>
                  </a:tr>
                  <a:tr h="534353">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1">
                          <a:blip r:embed="rId7"/>
                          <a:stretch>
                            <a:fillRect l="-100" t="-195402" b="-89655"/>
                          </a:stretch>
                        </a:blipFill>
                      </a:tcPr>
                    </a:tc>
                  </a:tr>
                  <a:tr h="457200">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1">
                          <a:blip r:embed="rId7"/>
                          <a:stretch>
                            <a:fillRect l="-100" t="-342667" b="-4000"/>
                          </a:stretch>
                        </a:blipFill>
                      </a:tcPr>
                    </a:tc>
                  </a:tr>
                </a:tbl>
              </a:graphicData>
            </a:graphic>
          </p:graphicFrame>
        </mc:Fallback>
      </mc:AlternateContent>
      <p:graphicFrame>
        <p:nvGraphicFramePr>
          <p:cNvPr id="7" name="Table 6"/>
          <p:cNvGraphicFramePr>
            <a:graphicFrameLocks noGrp="1"/>
          </p:cNvGraphicFramePr>
          <p:nvPr>
            <p:extLst>
              <p:ext uri="{D42A27DB-BD31-4B8C-83A1-F6EECF244321}">
                <p14:modId xmlns:p14="http://schemas.microsoft.com/office/powerpoint/2010/main" val="787614808"/>
              </p:ext>
            </p:extLst>
          </p:nvPr>
        </p:nvGraphicFramePr>
        <p:xfrm>
          <a:off x="304800" y="1066800"/>
          <a:ext cx="7162800" cy="1584960"/>
        </p:xfrm>
        <a:graphic>
          <a:graphicData uri="http://schemas.openxmlformats.org/drawingml/2006/table">
            <a:tbl>
              <a:tblPr firstRow="1" bandRow="1">
                <a:tableStyleId>{2D5ABB26-0587-4C30-8999-92F81FD0307C}</a:tableStyleId>
              </a:tblPr>
              <a:tblGrid>
                <a:gridCol w="1295400"/>
                <a:gridCol w="685800"/>
                <a:gridCol w="1447800"/>
                <a:gridCol w="914400"/>
                <a:gridCol w="990600"/>
                <a:gridCol w="838200"/>
                <a:gridCol w="990600"/>
              </a:tblGrid>
              <a:tr h="370840">
                <a:tc>
                  <a:txBody>
                    <a:bodyPr/>
                    <a:lstStyle/>
                    <a:p>
                      <a:r>
                        <a:rPr lang="en-US" sz="2000" b="1" dirty="0" smtClean="0"/>
                        <a:t>Device</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gridSpan="2">
                  <a:txBody>
                    <a:bodyPr/>
                    <a:lstStyle/>
                    <a:p>
                      <a:r>
                        <a:rPr lang="en-US" sz="2000" b="1" dirty="0" smtClean="0"/>
                        <a:t>PARAMETER</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hMerge="1">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US" sz="2000" b="1" dirty="0" smtClean="0"/>
                        <a:t>MIN</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US" sz="2000" b="1" dirty="0" smtClean="0"/>
                        <a:t>TYP</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US" sz="2000" b="1" dirty="0" smtClean="0"/>
                        <a:t>MAX</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US" sz="2000" b="1" dirty="0" smtClean="0"/>
                        <a:t>UNITS</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r>
              <a:tr h="370840">
                <a:tc>
                  <a:txBody>
                    <a:bodyPr/>
                    <a:lstStyle/>
                    <a:p>
                      <a:pPr marL="0" marR="0" indent="0" algn="l" defTabSz="1218864" rtl="0" eaLnBrk="1" fontAlgn="auto" latinLnBrk="0" hangingPunct="1">
                        <a:lnSpc>
                          <a:spcPct val="100000"/>
                        </a:lnSpc>
                        <a:spcBef>
                          <a:spcPts val="0"/>
                        </a:spcBef>
                        <a:spcAft>
                          <a:spcPts val="0"/>
                        </a:spcAft>
                        <a:buClrTx/>
                        <a:buSzTx/>
                        <a:buFontTx/>
                        <a:buNone/>
                        <a:tabLst/>
                        <a:defRPr/>
                      </a:pPr>
                      <a:r>
                        <a:rPr lang="en-US" sz="2000" dirty="0" smtClean="0"/>
                        <a:t>LMP8481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1218864" rtl="0" eaLnBrk="1" fontAlgn="auto" latinLnBrk="0" hangingPunct="1">
                        <a:lnSpc>
                          <a:spcPct val="100000"/>
                        </a:lnSpc>
                        <a:spcBef>
                          <a:spcPts val="0"/>
                        </a:spcBef>
                        <a:spcAft>
                          <a:spcPts val="0"/>
                        </a:spcAft>
                        <a:buClrTx/>
                        <a:buSzTx/>
                        <a:buFontTx/>
                        <a:buNone/>
                        <a:tabLst/>
                        <a:defRPr/>
                      </a:pPr>
                      <a:r>
                        <a:rPr lang="en-US" sz="2000" baseline="0" dirty="0" smtClean="0"/>
                        <a:t>V</a:t>
                      </a:r>
                      <a:r>
                        <a:rPr lang="en-US" sz="2000" baseline="-25000" dirty="0" smtClean="0"/>
                        <a:t>OS</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000" dirty="0" smtClean="0"/>
                        <a:t>Offset</a:t>
                      </a:r>
                      <a:endParaRPr lang="en-US" sz="2000"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000" dirty="0" smtClean="0"/>
                        <a:t>-265</a:t>
                      </a:r>
                      <a:endParaRPr lang="en-US"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1218864" rtl="0" eaLnBrk="1" fontAlgn="auto" latinLnBrk="0" hangingPunct="1">
                        <a:lnSpc>
                          <a:spcPct val="100000"/>
                        </a:lnSpc>
                        <a:spcBef>
                          <a:spcPts val="0"/>
                        </a:spcBef>
                        <a:spcAft>
                          <a:spcPts val="0"/>
                        </a:spcAft>
                        <a:buClrTx/>
                        <a:buSzTx/>
                        <a:buFontTx/>
                        <a:buNone/>
                        <a:tabLst/>
                        <a:defRPr/>
                      </a:pPr>
                      <a:r>
                        <a:rPr lang="en-US" sz="2000" dirty="0" smtClean="0"/>
                        <a:t>±80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000" dirty="0" smtClean="0"/>
                        <a:t>+265</a:t>
                      </a:r>
                      <a:endParaRPr lang="en-US"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1218864" rtl="0" eaLnBrk="1" fontAlgn="auto" latinLnBrk="0" hangingPunct="1">
                        <a:lnSpc>
                          <a:spcPct val="100000"/>
                        </a:lnSpc>
                        <a:spcBef>
                          <a:spcPts val="0"/>
                        </a:spcBef>
                        <a:spcAft>
                          <a:spcPts val="0"/>
                        </a:spcAft>
                        <a:buClrTx/>
                        <a:buSzTx/>
                        <a:buFontTx/>
                        <a:buNone/>
                        <a:tabLst/>
                        <a:defRPr/>
                      </a:pPr>
                      <a:r>
                        <a:rPr lang="en-US" sz="2000" dirty="0" smtClean="0"/>
                        <a:t>µV</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marL="0" marR="0" indent="0" algn="l" defTabSz="1218864" rtl="0" eaLnBrk="1" fontAlgn="auto" latinLnBrk="0" hangingPunct="1">
                        <a:lnSpc>
                          <a:spcPct val="100000"/>
                        </a:lnSpc>
                        <a:spcBef>
                          <a:spcPts val="0"/>
                        </a:spcBef>
                        <a:spcAft>
                          <a:spcPts val="0"/>
                        </a:spcAft>
                        <a:buClrTx/>
                        <a:buSzTx/>
                        <a:buFontTx/>
                        <a:buNone/>
                        <a:tabLst/>
                        <a:defRPr/>
                      </a:pPr>
                      <a:r>
                        <a:rPr lang="en-US" sz="2000" baseline="0" dirty="0" smtClean="0"/>
                        <a:t>OPA320</a:t>
                      </a:r>
                      <a:endParaRPr lang="en-US" sz="2000" baseline="-250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1218864" rtl="0" eaLnBrk="1" fontAlgn="auto" latinLnBrk="0" hangingPunct="1">
                        <a:lnSpc>
                          <a:spcPct val="100000"/>
                        </a:lnSpc>
                        <a:spcBef>
                          <a:spcPts val="0"/>
                        </a:spcBef>
                        <a:spcAft>
                          <a:spcPts val="0"/>
                        </a:spcAft>
                        <a:buClrTx/>
                        <a:buSzTx/>
                        <a:buFontTx/>
                        <a:buNone/>
                        <a:tabLst/>
                        <a:defRPr/>
                      </a:pPr>
                      <a:r>
                        <a:rPr lang="en-US" sz="2000" baseline="0" dirty="0" smtClean="0"/>
                        <a:t>V</a:t>
                      </a:r>
                      <a:r>
                        <a:rPr lang="en-US" sz="2000" baseline="-25000" dirty="0" smtClean="0"/>
                        <a:t>OS</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000" dirty="0" smtClean="0"/>
                        <a:t>Offset</a:t>
                      </a:r>
                      <a:endParaRPr lang="en-US" sz="2000"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000" dirty="0" smtClean="0"/>
                        <a:t>-150</a:t>
                      </a:r>
                      <a:endParaRPr lang="en-US"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1218864" rtl="0" eaLnBrk="1" fontAlgn="auto" latinLnBrk="0" hangingPunct="1">
                        <a:lnSpc>
                          <a:spcPct val="100000"/>
                        </a:lnSpc>
                        <a:spcBef>
                          <a:spcPts val="0"/>
                        </a:spcBef>
                        <a:spcAft>
                          <a:spcPts val="0"/>
                        </a:spcAft>
                        <a:buClrTx/>
                        <a:buSzTx/>
                        <a:buFontTx/>
                        <a:buNone/>
                        <a:tabLst/>
                        <a:defRPr/>
                      </a:pPr>
                      <a:r>
                        <a:rPr lang="en-US" sz="2000" dirty="0" smtClean="0"/>
                        <a:t>±40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000" dirty="0" smtClean="0"/>
                        <a:t>+150</a:t>
                      </a:r>
                      <a:endParaRPr lang="en-US"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000" dirty="0" smtClean="0"/>
                        <a:t>µV</a:t>
                      </a:r>
                      <a:endParaRPr lang="en-US"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marL="0" marR="0" indent="0" algn="l" defTabSz="1218864" rtl="0" eaLnBrk="1" fontAlgn="auto" latinLnBrk="0" hangingPunct="1">
                        <a:lnSpc>
                          <a:spcPct val="100000"/>
                        </a:lnSpc>
                        <a:spcBef>
                          <a:spcPts val="0"/>
                        </a:spcBef>
                        <a:spcAft>
                          <a:spcPts val="0"/>
                        </a:spcAft>
                        <a:buClrTx/>
                        <a:buSzTx/>
                        <a:buFontTx/>
                        <a:buNone/>
                        <a:tabLst/>
                        <a:defRPr/>
                      </a:pPr>
                      <a:r>
                        <a:rPr lang="en-US" sz="2000" dirty="0" smtClean="0"/>
                        <a:t>ADS8860</a:t>
                      </a:r>
                      <a:endParaRPr lang="en-US" sz="2000" baseline="-250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1218864" rtl="0" eaLnBrk="1" fontAlgn="auto" latinLnBrk="0" hangingPunct="1">
                        <a:lnSpc>
                          <a:spcPct val="100000"/>
                        </a:lnSpc>
                        <a:spcBef>
                          <a:spcPts val="0"/>
                        </a:spcBef>
                        <a:spcAft>
                          <a:spcPts val="0"/>
                        </a:spcAft>
                        <a:buClrTx/>
                        <a:buSzTx/>
                        <a:buFontTx/>
                        <a:buNone/>
                        <a:tabLst/>
                        <a:defRPr/>
                      </a:pPr>
                      <a:r>
                        <a:rPr lang="en-US" sz="2000" baseline="0" dirty="0" smtClean="0"/>
                        <a:t>E</a:t>
                      </a:r>
                      <a:r>
                        <a:rPr lang="en-US" sz="2000" baseline="-25000" dirty="0" smtClean="0"/>
                        <a:t>O</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000" dirty="0" smtClean="0"/>
                        <a:t>Offset</a:t>
                      </a:r>
                      <a:endParaRPr lang="en-US" sz="2000"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000" dirty="0" smtClean="0"/>
                        <a:t>-2</a:t>
                      </a:r>
                      <a:endParaRPr lang="en-US"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1218864" rtl="0" eaLnBrk="1" fontAlgn="auto" latinLnBrk="0" hangingPunct="1">
                        <a:lnSpc>
                          <a:spcPct val="100000"/>
                        </a:lnSpc>
                        <a:spcBef>
                          <a:spcPts val="0"/>
                        </a:spcBef>
                        <a:spcAft>
                          <a:spcPts val="0"/>
                        </a:spcAft>
                        <a:buClrTx/>
                        <a:buSzTx/>
                        <a:buFontTx/>
                        <a:buNone/>
                        <a:tabLst/>
                        <a:defRPr/>
                      </a:pPr>
                      <a:r>
                        <a:rPr lang="en-US" sz="2000" dirty="0" smtClean="0"/>
                        <a:t>±0.8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000" dirty="0" smtClean="0"/>
                        <a:t>+2</a:t>
                      </a:r>
                      <a:endParaRPr lang="en-US"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000" dirty="0" smtClean="0"/>
                        <a:t>mV</a:t>
                      </a:r>
                      <a:endParaRPr lang="en-US"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2563455774"/>
              </p:ext>
            </p:extLst>
          </p:nvPr>
        </p:nvGraphicFramePr>
        <p:xfrm>
          <a:off x="10591800" y="3200400"/>
          <a:ext cx="3759200" cy="3931920"/>
        </p:xfrm>
        <a:graphic>
          <a:graphicData uri="http://schemas.openxmlformats.org/drawingml/2006/table">
            <a:tbl>
              <a:tblPr firstRow="1" bandRow="1">
                <a:tableStyleId>{5C22544A-7EE6-4342-B048-85BDC9FD1C3A}</a:tableStyleId>
              </a:tblPr>
              <a:tblGrid>
                <a:gridCol w="1879600"/>
                <a:gridCol w="1879600"/>
              </a:tblGrid>
              <a:tr h="655320">
                <a:tc>
                  <a:txBody>
                    <a:bodyPr/>
                    <a:lstStyle/>
                    <a:p>
                      <a:r>
                        <a:rPr lang="en-US" dirty="0" smtClean="0"/>
                        <a:t>Number of Standard Deviations</a:t>
                      </a:r>
                      <a:endParaRPr lang="en-US" dirty="0"/>
                    </a:p>
                  </a:txBody>
                  <a:tcPr/>
                </a:tc>
                <a:tc>
                  <a:txBody>
                    <a:bodyPr/>
                    <a:lstStyle/>
                    <a:p>
                      <a:r>
                        <a:rPr lang="en-US" dirty="0" smtClean="0"/>
                        <a:t>Probability Inside Limit</a:t>
                      </a:r>
                      <a:endParaRPr lang="en-US" dirty="0"/>
                    </a:p>
                  </a:txBody>
                  <a:tcPr/>
                </a:tc>
              </a:tr>
              <a:tr h="370840">
                <a:tc>
                  <a:txBody>
                    <a:bodyPr/>
                    <a:lstStyle/>
                    <a:p>
                      <a:r>
                        <a:rPr lang="en-US" dirty="0" smtClean="0"/>
                        <a:t>±1</a:t>
                      </a:r>
                      <a:r>
                        <a:rPr lang="en-US" dirty="0" smtClean="0">
                          <a:latin typeface="Arial"/>
                          <a:cs typeface="Arial"/>
                        </a:rPr>
                        <a:t>∙</a:t>
                      </a:r>
                      <a:r>
                        <a:rPr lang="el-GR" dirty="0" smtClean="0">
                          <a:latin typeface="Calibri"/>
                        </a:rPr>
                        <a:t>σ</a:t>
                      </a:r>
                      <a:endParaRPr lang="en-US" dirty="0"/>
                    </a:p>
                  </a:txBody>
                  <a:tcPr/>
                </a:tc>
                <a:tc>
                  <a:txBody>
                    <a:bodyPr/>
                    <a:lstStyle/>
                    <a:p>
                      <a:r>
                        <a:rPr lang="en-US" dirty="0" smtClean="0"/>
                        <a:t>68.27%</a:t>
                      </a:r>
                      <a:endParaRPr lang="en-US" dirty="0"/>
                    </a:p>
                  </a:txBody>
                  <a:tcPr/>
                </a:tc>
              </a:tr>
              <a:tr h="370840">
                <a:tc>
                  <a:txBody>
                    <a:bodyPr/>
                    <a:lstStyle/>
                    <a:p>
                      <a:r>
                        <a:rPr lang="en-US" dirty="0" smtClean="0"/>
                        <a:t>±2</a:t>
                      </a:r>
                      <a:r>
                        <a:rPr lang="en-US" dirty="0" smtClean="0">
                          <a:latin typeface="+mn-lt"/>
                          <a:cs typeface="Arial"/>
                        </a:rPr>
                        <a:t>∙</a:t>
                      </a:r>
                      <a:r>
                        <a:rPr lang="el-GR" dirty="0" smtClean="0">
                          <a:latin typeface="Calibri"/>
                        </a:rPr>
                        <a:t>σ</a:t>
                      </a:r>
                      <a:endParaRPr lang="en-US" dirty="0"/>
                    </a:p>
                  </a:txBody>
                  <a:tcPr/>
                </a:tc>
                <a:tc>
                  <a:txBody>
                    <a:bodyPr/>
                    <a:lstStyle/>
                    <a:p>
                      <a:pPr marL="0" marR="0" indent="0" algn="l" defTabSz="1218864" rtl="0" eaLnBrk="1" fontAlgn="auto" latinLnBrk="0" hangingPunct="1">
                        <a:lnSpc>
                          <a:spcPct val="100000"/>
                        </a:lnSpc>
                        <a:spcBef>
                          <a:spcPts val="0"/>
                        </a:spcBef>
                        <a:spcAft>
                          <a:spcPts val="0"/>
                        </a:spcAft>
                        <a:buClrTx/>
                        <a:buSzTx/>
                        <a:buFontTx/>
                        <a:buNone/>
                        <a:tabLst/>
                        <a:defRPr/>
                      </a:pPr>
                      <a:r>
                        <a:rPr lang="en-US" dirty="0" smtClean="0"/>
                        <a:t>95.45%</a:t>
                      </a:r>
                    </a:p>
                  </a:txBody>
                  <a:tcPr/>
                </a:tc>
              </a:tr>
              <a:tr h="370840">
                <a:tc>
                  <a:txBody>
                    <a:bodyPr/>
                    <a:lstStyle/>
                    <a:p>
                      <a:r>
                        <a:rPr lang="en-US" dirty="0" smtClean="0"/>
                        <a:t>±3</a:t>
                      </a:r>
                      <a:r>
                        <a:rPr lang="en-US" dirty="0" smtClean="0">
                          <a:latin typeface="+mn-lt"/>
                          <a:cs typeface="Arial"/>
                        </a:rPr>
                        <a:t>∙</a:t>
                      </a:r>
                      <a:r>
                        <a:rPr lang="el-GR" dirty="0" smtClean="0">
                          <a:latin typeface="Calibri"/>
                        </a:rPr>
                        <a:t>σ</a:t>
                      </a:r>
                      <a:endParaRPr lang="en-US" dirty="0"/>
                    </a:p>
                  </a:txBody>
                  <a:tcPr/>
                </a:tc>
                <a:tc>
                  <a:txBody>
                    <a:bodyPr/>
                    <a:lstStyle/>
                    <a:p>
                      <a:pPr marL="0" marR="0" indent="0" algn="l" defTabSz="1218864" rtl="0" eaLnBrk="1" fontAlgn="auto" latinLnBrk="0" hangingPunct="1">
                        <a:lnSpc>
                          <a:spcPct val="100000"/>
                        </a:lnSpc>
                        <a:spcBef>
                          <a:spcPts val="0"/>
                        </a:spcBef>
                        <a:spcAft>
                          <a:spcPts val="0"/>
                        </a:spcAft>
                        <a:buClrTx/>
                        <a:buSzTx/>
                        <a:buFontTx/>
                        <a:buNone/>
                        <a:tabLst/>
                        <a:defRPr/>
                      </a:pPr>
                      <a:r>
                        <a:rPr lang="en-US" dirty="0" smtClean="0"/>
                        <a:t>99.73%</a:t>
                      </a:r>
                    </a:p>
                  </a:txBody>
                  <a:tcPr/>
                </a:tc>
              </a:tr>
              <a:tr h="370840">
                <a:tc>
                  <a:txBody>
                    <a:bodyPr/>
                    <a:lstStyle/>
                    <a:p>
                      <a:r>
                        <a:rPr lang="en-US" dirty="0" smtClean="0"/>
                        <a:t>±4</a:t>
                      </a:r>
                      <a:r>
                        <a:rPr lang="en-US" dirty="0" smtClean="0">
                          <a:latin typeface="+mn-lt"/>
                          <a:cs typeface="Arial"/>
                        </a:rPr>
                        <a:t>∙</a:t>
                      </a:r>
                      <a:r>
                        <a:rPr lang="el-GR" dirty="0" smtClean="0">
                          <a:latin typeface="Calibri"/>
                        </a:rPr>
                        <a:t>σ</a:t>
                      </a:r>
                      <a:endParaRPr lang="en-US" dirty="0"/>
                    </a:p>
                  </a:txBody>
                  <a:tcPr/>
                </a:tc>
                <a:tc>
                  <a:txBody>
                    <a:bodyPr/>
                    <a:lstStyle/>
                    <a:p>
                      <a:pPr marL="0" marR="0" indent="0" algn="l" defTabSz="1218864" rtl="0" eaLnBrk="1" fontAlgn="auto" latinLnBrk="0" hangingPunct="1">
                        <a:lnSpc>
                          <a:spcPct val="100000"/>
                        </a:lnSpc>
                        <a:spcBef>
                          <a:spcPts val="0"/>
                        </a:spcBef>
                        <a:spcAft>
                          <a:spcPts val="0"/>
                        </a:spcAft>
                        <a:buClrTx/>
                        <a:buSzTx/>
                        <a:buFontTx/>
                        <a:buNone/>
                        <a:tabLst/>
                        <a:defRPr/>
                      </a:pPr>
                      <a:r>
                        <a:rPr lang="en-US" dirty="0" smtClean="0"/>
                        <a:t>99.9937%</a:t>
                      </a:r>
                    </a:p>
                  </a:txBody>
                  <a:tcPr/>
                </a:tc>
              </a:tr>
              <a:tr h="370840">
                <a:tc>
                  <a:txBody>
                    <a:bodyPr/>
                    <a:lstStyle/>
                    <a:p>
                      <a:r>
                        <a:rPr lang="en-US" dirty="0" smtClean="0"/>
                        <a:t>±5</a:t>
                      </a:r>
                      <a:r>
                        <a:rPr lang="en-US" dirty="0" smtClean="0">
                          <a:latin typeface="+mn-lt"/>
                          <a:cs typeface="Arial"/>
                        </a:rPr>
                        <a:t>∙</a:t>
                      </a:r>
                      <a:r>
                        <a:rPr lang="el-GR" dirty="0" smtClean="0">
                          <a:latin typeface="Calibri"/>
                        </a:rPr>
                        <a:t>σ</a:t>
                      </a:r>
                      <a:endParaRPr lang="en-US" dirty="0"/>
                    </a:p>
                  </a:txBody>
                  <a:tcPr/>
                </a:tc>
                <a:tc>
                  <a:txBody>
                    <a:bodyPr/>
                    <a:lstStyle/>
                    <a:p>
                      <a:pPr marL="0" marR="0" indent="0" algn="l" defTabSz="1218864" rtl="0" eaLnBrk="1" fontAlgn="auto" latinLnBrk="0" hangingPunct="1">
                        <a:lnSpc>
                          <a:spcPct val="100000"/>
                        </a:lnSpc>
                        <a:spcBef>
                          <a:spcPts val="0"/>
                        </a:spcBef>
                        <a:spcAft>
                          <a:spcPts val="0"/>
                        </a:spcAft>
                        <a:buClrTx/>
                        <a:buSzTx/>
                        <a:buFontTx/>
                        <a:buNone/>
                        <a:tabLst/>
                        <a:defRPr/>
                      </a:pPr>
                      <a:r>
                        <a:rPr lang="en-US" dirty="0" smtClean="0"/>
                        <a:t>99.99994%</a:t>
                      </a:r>
                    </a:p>
                  </a:txBody>
                  <a:tcPr/>
                </a:tc>
              </a:tr>
              <a:tr h="370840">
                <a:tc>
                  <a:txBody>
                    <a:bodyPr/>
                    <a:lstStyle/>
                    <a:p>
                      <a:pPr marL="0" marR="0" indent="0" algn="l" defTabSz="1218864" rtl="0" eaLnBrk="1" fontAlgn="auto" latinLnBrk="0" hangingPunct="1">
                        <a:lnSpc>
                          <a:spcPct val="100000"/>
                        </a:lnSpc>
                        <a:spcBef>
                          <a:spcPts val="0"/>
                        </a:spcBef>
                        <a:spcAft>
                          <a:spcPts val="0"/>
                        </a:spcAft>
                        <a:buClrTx/>
                        <a:buSzTx/>
                        <a:buFontTx/>
                        <a:buNone/>
                        <a:tabLst/>
                        <a:defRPr/>
                      </a:pPr>
                      <a:r>
                        <a:rPr lang="en-US" dirty="0" smtClean="0"/>
                        <a:t>±6</a:t>
                      </a:r>
                      <a:r>
                        <a:rPr lang="en-US" dirty="0" smtClean="0">
                          <a:latin typeface="+mn-lt"/>
                          <a:cs typeface="Arial"/>
                        </a:rPr>
                        <a:t>∙</a:t>
                      </a:r>
                      <a:r>
                        <a:rPr lang="el-GR" dirty="0" smtClean="0">
                          <a:latin typeface="Calibri"/>
                        </a:rPr>
                        <a:t>σ</a:t>
                      </a:r>
                      <a:endParaRPr lang="en-US" dirty="0" smtClean="0"/>
                    </a:p>
                  </a:txBody>
                  <a:tcPr/>
                </a:tc>
                <a:tc>
                  <a:txBody>
                    <a:bodyPr/>
                    <a:lstStyle/>
                    <a:p>
                      <a:pPr marL="0" marR="0" indent="0" algn="l" defTabSz="1218864" rtl="0" eaLnBrk="1" fontAlgn="auto" latinLnBrk="0" hangingPunct="1">
                        <a:lnSpc>
                          <a:spcPct val="100000"/>
                        </a:lnSpc>
                        <a:spcBef>
                          <a:spcPts val="0"/>
                        </a:spcBef>
                        <a:spcAft>
                          <a:spcPts val="0"/>
                        </a:spcAft>
                        <a:buClrTx/>
                        <a:buSzTx/>
                        <a:buFontTx/>
                        <a:buNone/>
                        <a:tabLst/>
                        <a:defRPr/>
                      </a:pPr>
                      <a:r>
                        <a:rPr lang="en-US" dirty="0" smtClean="0">
                          <a:latin typeface="Calibri"/>
                        </a:rPr>
                        <a:t>≈</a:t>
                      </a:r>
                      <a:r>
                        <a:rPr lang="en-US" dirty="0" smtClean="0"/>
                        <a:t>100%</a:t>
                      </a:r>
                    </a:p>
                  </a:txBody>
                  <a:tcPr/>
                </a:tc>
              </a:tr>
            </a:tbl>
          </a:graphicData>
        </a:graphic>
      </p:graphicFrame>
    </p:spTree>
    <p:extLst>
      <p:ext uri="{BB962C8B-B14F-4D97-AF65-F5344CB8AC3E}">
        <p14:creationId xmlns:p14="http://schemas.microsoft.com/office/powerpoint/2010/main" val="422968069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Gain Error Calculation</a:t>
            </a:r>
            <a:endParaRPr lang="en-US" dirty="0"/>
          </a:p>
        </p:txBody>
      </p:sp>
      <p:sp>
        <p:nvSpPr>
          <p:cNvPr id="3" name="Slide Number Placeholder 2"/>
          <p:cNvSpPr>
            <a:spLocks noGrp="1"/>
          </p:cNvSpPr>
          <p:nvPr>
            <p:ph type="sldNum" sz="quarter" idx="10"/>
          </p:nvPr>
        </p:nvSpPr>
        <p:spPr/>
        <p:txBody>
          <a:bodyPr/>
          <a:lstStyle/>
          <a:p>
            <a:pPr>
              <a:defRPr/>
            </a:pPr>
            <a:fld id="{D4C52F08-588C-488E-A5AB-DF69250DE862}" type="slidenum">
              <a:rPr lang="en-US" smtClean="0"/>
              <a:pPr>
                <a:defRPr/>
              </a:pPr>
              <a:t>3</a:t>
            </a:fld>
            <a:endParaRPr lang="en-US"/>
          </a:p>
        </p:txBody>
      </p:sp>
      <p:graphicFrame>
        <p:nvGraphicFramePr>
          <p:cNvPr id="13" name="Table 12"/>
          <p:cNvGraphicFramePr>
            <a:graphicFrameLocks noGrp="1"/>
          </p:cNvGraphicFramePr>
          <p:nvPr>
            <p:extLst>
              <p:ext uri="{D42A27DB-BD31-4B8C-83A1-F6EECF244321}">
                <p14:modId xmlns:p14="http://schemas.microsoft.com/office/powerpoint/2010/main" val="1772889364"/>
              </p:ext>
            </p:extLst>
          </p:nvPr>
        </p:nvGraphicFramePr>
        <p:xfrm>
          <a:off x="304800" y="1066800"/>
          <a:ext cx="7162800" cy="1584960"/>
        </p:xfrm>
        <a:graphic>
          <a:graphicData uri="http://schemas.openxmlformats.org/drawingml/2006/table">
            <a:tbl>
              <a:tblPr firstRow="1" bandRow="1">
                <a:tableStyleId>{2D5ABB26-0587-4C30-8999-92F81FD0307C}</a:tableStyleId>
              </a:tblPr>
              <a:tblGrid>
                <a:gridCol w="1295400"/>
                <a:gridCol w="685800"/>
                <a:gridCol w="1447800"/>
                <a:gridCol w="914400"/>
                <a:gridCol w="990600"/>
                <a:gridCol w="838200"/>
                <a:gridCol w="990600"/>
              </a:tblGrid>
              <a:tr h="370840">
                <a:tc>
                  <a:txBody>
                    <a:bodyPr/>
                    <a:lstStyle/>
                    <a:p>
                      <a:r>
                        <a:rPr lang="en-US" sz="2000" b="1" dirty="0" smtClean="0"/>
                        <a:t>Device</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gridSpan="2">
                  <a:txBody>
                    <a:bodyPr/>
                    <a:lstStyle/>
                    <a:p>
                      <a:r>
                        <a:rPr lang="en-US" sz="2000" b="1" dirty="0" smtClean="0"/>
                        <a:t>PARAMETER</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hMerge="1">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US" sz="2000" b="1" dirty="0" smtClean="0"/>
                        <a:t>MIN</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US" sz="2000" b="1" dirty="0" smtClean="0"/>
                        <a:t>TYP</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US" sz="2000" b="1" dirty="0" smtClean="0"/>
                        <a:t>MAX</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US" sz="2000" b="1" dirty="0" smtClean="0"/>
                        <a:t>UNITS</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r>
              <a:tr h="370840">
                <a:tc>
                  <a:txBody>
                    <a:bodyPr/>
                    <a:lstStyle/>
                    <a:p>
                      <a:pPr marL="0" marR="0" indent="0" algn="l" defTabSz="1218864" rtl="0" eaLnBrk="1" fontAlgn="auto" latinLnBrk="0" hangingPunct="1">
                        <a:lnSpc>
                          <a:spcPct val="100000"/>
                        </a:lnSpc>
                        <a:spcBef>
                          <a:spcPts val="0"/>
                        </a:spcBef>
                        <a:spcAft>
                          <a:spcPts val="0"/>
                        </a:spcAft>
                        <a:buClrTx/>
                        <a:buSzTx/>
                        <a:buFontTx/>
                        <a:buNone/>
                        <a:tabLst/>
                        <a:defRPr/>
                      </a:pPr>
                      <a:r>
                        <a:rPr lang="en-US" sz="2000" dirty="0" smtClean="0"/>
                        <a:t>R1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1218864" rtl="0" eaLnBrk="1" fontAlgn="auto" latinLnBrk="0" hangingPunct="1">
                        <a:lnSpc>
                          <a:spcPct val="100000"/>
                        </a:lnSpc>
                        <a:spcBef>
                          <a:spcPts val="0"/>
                        </a:spcBef>
                        <a:spcAft>
                          <a:spcPts val="0"/>
                        </a:spcAft>
                        <a:buClrTx/>
                        <a:buSzTx/>
                        <a:buFontTx/>
                        <a:buNone/>
                        <a:tabLst/>
                        <a:defRPr/>
                      </a:pPr>
                      <a:r>
                        <a:rPr lang="en-US" sz="2000" baseline="0" dirty="0" smtClean="0"/>
                        <a:t>E</a:t>
                      </a:r>
                      <a:r>
                        <a:rPr lang="en-US" sz="2000" baseline="-25000" dirty="0" smtClean="0"/>
                        <a:t>R</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000" dirty="0" smtClean="0"/>
                        <a:t>Tolerance</a:t>
                      </a:r>
                      <a:endParaRPr lang="en-US" sz="2000"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000" dirty="0" smtClean="0"/>
                        <a:t>-0.1</a:t>
                      </a:r>
                      <a:endParaRPr lang="en-US"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000" dirty="0" smtClean="0"/>
                        <a:t>+0.1</a:t>
                      </a:r>
                      <a:endParaRPr lang="en-US"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000" dirty="0" smtClean="0"/>
                        <a:t>%</a:t>
                      </a:r>
                      <a:endParaRPr lang="en-US"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marL="0" marR="0" indent="0" algn="l" defTabSz="1218864" rtl="0" eaLnBrk="1" fontAlgn="auto" latinLnBrk="0" hangingPunct="1">
                        <a:lnSpc>
                          <a:spcPct val="100000"/>
                        </a:lnSpc>
                        <a:spcBef>
                          <a:spcPts val="0"/>
                        </a:spcBef>
                        <a:spcAft>
                          <a:spcPts val="0"/>
                        </a:spcAft>
                        <a:buClrTx/>
                        <a:buSzTx/>
                        <a:buFontTx/>
                        <a:buNone/>
                        <a:tabLst/>
                        <a:defRPr/>
                      </a:pPr>
                      <a:r>
                        <a:rPr lang="en-US" sz="2000" dirty="0" smtClean="0"/>
                        <a:t>LMP8481</a:t>
                      </a:r>
                      <a:endParaRPr lang="en-US" sz="2000" baseline="-250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1218864" rtl="0" eaLnBrk="1" fontAlgn="auto" latinLnBrk="0" hangingPunct="1">
                        <a:lnSpc>
                          <a:spcPct val="100000"/>
                        </a:lnSpc>
                        <a:spcBef>
                          <a:spcPts val="0"/>
                        </a:spcBef>
                        <a:spcAft>
                          <a:spcPts val="0"/>
                        </a:spcAft>
                        <a:buClrTx/>
                        <a:buSzTx/>
                        <a:buFontTx/>
                        <a:buNone/>
                        <a:tabLst/>
                        <a:defRPr/>
                      </a:pPr>
                      <a:r>
                        <a:rPr lang="en-US" sz="2000" baseline="0" dirty="0" smtClean="0"/>
                        <a:t>E</a:t>
                      </a:r>
                      <a:r>
                        <a:rPr lang="en-US" sz="2000" baseline="-25000" dirty="0" smtClean="0"/>
                        <a:t>G</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000" dirty="0" smtClean="0"/>
                        <a:t>Gain Error</a:t>
                      </a:r>
                      <a:endParaRPr lang="en-US" sz="2000"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000" dirty="0" smtClean="0"/>
                        <a:t>-0.6</a:t>
                      </a:r>
                      <a:endParaRPr lang="en-US"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1218864" rtl="0" eaLnBrk="1" fontAlgn="auto" latinLnBrk="0" hangingPunct="1">
                        <a:lnSpc>
                          <a:spcPct val="100000"/>
                        </a:lnSpc>
                        <a:spcBef>
                          <a:spcPts val="0"/>
                        </a:spcBef>
                        <a:spcAft>
                          <a:spcPts val="0"/>
                        </a:spcAft>
                        <a:buClrTx/>
                        <a:buSzTx/>
                        <a:buFontTx/>
                        <a:buNone/>
                        <a:tabLst/>
                        <a:defRPr/>
                      </a:pPr>
                      <a:endParaRPr lang="en-US" sz="20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000" dirty="0" smtClean="0"/>
                        <a:t>+0.6</a:t>
                      </a:r>
                      <a:endParaRPr lang="en-US"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000" dirty="0" smtClean="0"/>
                        <a:t>%</a:t>
                      </a:r>
                      <a:endParaRPr lang="en-US"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marL="0" marR="0" indent="0" algn="l" defTabSz="1218864" rtl="0" eaLnBrk="1" fontAlgn="auto" latinLnBrk="0" hangingPunct="1">
                        <a:lnSpc>
                          <a:spcPct val="100000"/>
                        </a:lnSpc>
                        <a:spcBef>
                          <a:spcPts val="0"/>
                        </a:spcBef>
                        <a:spcAft>
                          <a:spcPts val="0"/>
                        </a:spcAft>
                        <a:buClrTx/>
                        <a:buSzTx/>
                        <a:buFontTx/>
                        <a:buNone/>
                        <a:tabLst/>
                        <a:defRPr/>
                      </a:pPr>
                      <a:r>
                        <a:rPr lang="en-US" sz="2000" dirty="0" smtClean="0"/>
                        <a:t>ADS8860</a:t>
                      </a:r>
                      <a:endParaRPr lang="en-US" sz="2000" baseline="-250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1218864" rtl="0" eaLnBrk="1" fontAlgn="auto" latinLnBrk="0" hangingPunct="1">
                        <a:lnSpc>
                          <a:spcPct val="100000"/>
                        </a:lnSpc>
                        <a:spcBef>
                          <a:spcPts val="0"/>
                        </a:spcBef>
                        <a:spcAft>
                          <a:spcPts val="0"/>
                        </a:spcAft>
                        <a:buClrTx/>
                        <a:buSzTx/>
                        <a:buFontTx/>
                        <a:buNone/>
                        <a:tabLst/>
                        <a:defRPr/>
                      </a:pPr>
                      <a:r>
                        <a:rPr lang="en-US" sz="2000" baseline="0" dirty="0" smtClean="0"/>
                        <a:t>E</a:t>
                      </a:r>
                      <a:r>
                        <a:rPr lang="en-US" sz="2000" baseline="-25000" dirty="0" smtClean="0"/>
                        <a:t>G</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000" dirty="0" smtClean="0"/>
                        <a:t>Gain Error</a:t>
                      </a:r>
                      <a:endParaRPr lang="en-US" sz="2000"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000" dirty="0" smtClean="0"/>
                        <a:t>-0.01</a:t>
                      </a:r>
                      <a:endParaRPr lang="en-US"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1218864" rtl="0" eaLnBrk="1" fontAlgn="auto" latinLnBrk="0" hangingPunct="1">
                        <a:lnSpc>
                          <a:spcPct val="100000"/>
                        </a:lnSpc>
                        <a:spcBef>
                          <a:spcPts val="0"/>
                        </a:spcBef>
                        <a:spcAft>
                          <a:spcPts val="0"/>
                        </a:spcAft>
                        <a:buClrTx/>
                        <a:buSzTx/>
                        <a:buFontTx/>
                        <a:buNone/>
                        <a:tabLst/>
                        <a:defRPr/>
                      </a:pPr>
                      <a:r>
                        <a:rPr lang="en-US" sz="2000" dirty="0" smtClean="0"/>
                        <a:t>±0.005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000" dirty="0" smtClean="0"/>
                        <a:t>+0.01</a:t>
                      </a:r>
                      <a:endParaRPr lang="en-US"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000" dirty="0" smtClean="0"/>
                        <a:t>%</a:t>
                      </a:r>
                      <a:endParaRPr lang="en-US"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mc:AlternateContent xmlns:mc="http://schemas.openxmlformats.org/markup-compatibility/2006" xmlns:a14="http://schemas.microsoft.com/office/drawing/2010/main">
        <mc:Choice Requires="a14">
          <p:graphicFrame>
            <p:nvGraphicFramePr>
              <p:cNvPr id="16" name="Table 15"/>
              <p:cNvGraphicFramePr>
                <a:graphicFrameLocks noGrp="1"/>
              </p:cNvGraphicFramePr>
              <p:nvPr>
                <p:extLst>
                  <p:ext uri="{D42A27DB-BD31-4B8C-83A1-F6EECF244321}">
                    <p14:modId xmlns:p14="http://schemas.microsoft.com/office/powerpoint/2010/main" val="4217789570"/>
                  </p:ext>
                </p:extLst>
              </p:nvPr>
            </p:nvGraphicFramePr>
            <p:xfrm>
              <a:off x="7696200" y="533400"/>
              <a:ext cx="6705600" cy="2897506"/>
            </p:xfrm>
            <a:graphic>
              <a:graphicData uri="http://schemas.openxmlformats.org/drawingml/2006/table">
                <a:tbl>
                  <a:tblPr firstRow="1" bandRow="1">
                    <a:tableStyleId>{2D5ABB26-0587-4C30-8999-92F81FD0307C}</a:tableStyleId>
                  </a:tblPr>
                  <a:tblGrid>
                    <a:gridCol w="6705600"/>
                  </a:tblGrid>
                  <a:tr h="370840">
                    <a:tc>
                      <a:txBody>
                        <a:bodyPr/>
                        <a:lstStyle/>
                        <a:p>
                          <a:pPr algn="l"/>
                          <a:r>
                            <a:rPr lang="en-US" b="1" dirty="0" smtClean="0">
                              <a:solidFill>
                                <a:schemeClr val="tx1"/>
                              </a:solidFill>
                            </a:rPr>
                            <a:t>Absolute Worse Case</a:t>
                          </a:r>
                          <a:r>
                            <a:rPr lang="en-US" b="1" baseline="0" dirty="0" smtClean="0">
                              <a:solidFill>
                                <a:schemeClr val="tx1"/>
                              </a:solidFill>
                            </a:rPr>
                            <a:t> Gain Error</a:t>
                          </a:r>
                          <a:endParaRPr lang="en-US"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l"/>
                          <a14:m>
                            <m:oMath xmlns:m="http://schemas.openxmlformats.org/officeDocument/2006/math">
                              <m:sSub>
                                <m:sSubPr>
                                  <m:ctrlPr>
                                    <a:rPr lang="en-US" i="1" smtClean="0">
                                      <a:latin typeface="Cambria Math"/>
                                    </a:rPr>
                                  </m:ctrlPr>
                                </m:sSubPr>
                                <m:e>
                                  <m:r>
                                    <a:rPr lang="en-US" b="0" i="1" smtClean="0">
                                      <a:latin typeface="Cambria Math"/>
                                    </a:rPr>
                                    <m:t>𝑉</m:t>
                                  </m:r>
                                </m:e>
                                <m:sub>
                                  <m:r>
                                    <a:rPr lang="en-US" b="0" i="1" smtClean="0">
                                      <a:latin typeface="Cambria Math"/>
                                    </a:rPr>
                                    <m:t>𝑜𝑠𝑇</m:t>
                                  </m:r>
                                </m:sub>
                              </m:sSub>
                              <m:r>
                                <a:rPr lang="en-US" b="0" i="1" smtClean="0">
                                  <a:latin typeface="Cambria Math"/>
                                </a:rPr>
                                <m:t>=</m:t>
                              </m:r>
                              <m:sSub>
                                <m:sSubPr>
                                  <m:ctrlPr>
                                    <a:rPr lang="en-US" b="0" i="1" smtClean="0">
                                      <a:latin typeface="Cambria Math"/>
                                    </a:rPr>
                                  </m:ctrlPr>
                                </m:sSubPr>
                                <m:e>
                                  <m:r>
                                    <a:rPr lang="en-US" b="0" i="1" smtClean="0">
                                      <a:latin typeface="Cambria Math"/>
                                    </a:rPr>
                                    <m:t>𝐸</m:t>
                                  </m:r>
                                </m:e>
                                <m:sub>
                                  <m:r>
                                    <a:rPr lang="en-US" b="0" i="1" smtClean="0">
                                      <a:latin typeface="Cambria Math"/>
                                    </a:rPr>
                                    <m:t>𝑅</m:t>
                                  </m:r>
                                  <m:r>
                                    <a:rPr lang="en-US" b="0" i="1" smtClean="0">
                                      <a:latin typeface="Cambria Math"/>
                                    </a:rPr>
                                    <m:t>1</m:t>
                                  </m:r>
                                </m:sub>
                              </m:sSub>
                              <m:r>
                                <a:rPr lang="en-US" b="0" i="1" smtClean="0">
                                  <a:latin typeface="Cambria Math"/>
                                </a:rPr>
                                <m:t>+</m:t>
                              </m:r>
                              <m:sSub>
                                <m:sSubPr>
                                  <m:ctrlPr>
                                    <a:rPr lang="en-US" b="0" i="1" smtClean="0">
                                      <a:latin typeface="Cambria Math"/>
                                    </a:rPr>
                                  </m:ctrlPr>
                                </m:sSubPr>
                                <m:e>
                                  <m:r>
                                    <a:rPr lang="en-US" b="0" i="1" smtClean="0">
                                      <a:latin typeface="Cambria Math"/>
                                    </a:rPr>
                                    <m:t>𝐸</m:t>
                                  </m:r>
                                </m:e>
                                <m:sub>
                                  <m:r>
                                    <a:rPr lang="en-US" b="0" i="1" smtClean="0">
                                      <a:latin typeface="Cambria Math"/>
                                    </a:rPr>
                                    <m:t>𝐺𝑈</m:t>
                                  </m:r>
                                  <m:r>
                                    <a:rPr lang="en-US" b="0" i="1" smtClean="0">
                                      <a:latin typeface="Cambria Math"/>
                                    </a:rPr>
                                    <m:t>1</m:t>
                                  </m:r>
                                </m:sub>
                              </m:sSub>
                              <m:r>
                                <a:rPr lang="en-US" b="0" i="1" smtClean="0">
                                  <a:latin typeface="Cambria Math"/>
                                </a:rPr>
                                <m:t>+</m:t>
                              </m:r>
                              <m:sSub>
                                <m:sSubPr>
                                  <m:ctrlPr>
                                    <a:rPr lang="en-US" b="0" i="1" smtClean="0">
                                      <a:latin typeface="Cambria Math"/>
                                    </a:rPr>
                                  </m:ctrlPr>
                                </m:sSubPr>
                                <m:e>
                                  <m:r>
                                    <a:rPr lang="en-US" b="0" i="1" smtClean="0">
                                      <a:latin typeface="Cambria Math"/>
                                    </a:rPr>
                                    <m:t>𝐸</m:t>
                                  </m:r>
                                </m:e>
                                <m:sub>
                                  <m:r>
                                    <a:rPr lang="en-US" b="0" i="1" smtClean="0">
                                      <a:latin typeface="Cambria Math"/>
                                    </a:rPr>
                                    <m:t>𝐺𝑈</m:t>
                                  </m:r>
                                  <m:r>
                                    <a:rPr lang="en-US" b="0" i="1" smtClean="0">
                                      <a:latin typeface="Cambria Math"/>
                                    </a:rPr>
                                    <m:t>3</m:t>
                                  </m:r>
                                </m:sub>
                              </m:sSub>
                            </m:oMath>
                          </a14:m>
                          <a:r>
                            <a:rPr lang="en-US" dirty="0" smtClean="0"/>
                            <a:t> </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marL="0" marR="0" indent="0" algn="l" defTabSz="1218864"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sSub>
                                  <m:sSubPr>
                                    <m:ctrlPr>
                                      <a:rPr lang="en-US" i="1" smtClean="0">
                                        <a:latin typeface="Cambria Math"/>
                                      </a:rPr>
                                    </m:ctrlPr>
                                  </m:sSubPr>
                                  <m:e>
                                    <m:r>
                                      <a:rPr lang="en-US" b="0" i="1" smtClean="0">
                                        <a:latin typeface="Cambria Math"/>
                                      </a:rPr>
                                      <m:t>𝑉</m:t>
                                    </m:r>
                                  </m:e>
                                  <m:sub>
                                    <m:r>
                                      <a:rPr lang="en-US" b="0" i="1" smtClean="0">
                                        <a:latin typeface="Cambria Math"/>
                                      </a:rPr>
                                      <m:t>𝑜𝑠𝑇</m:t>
                                    </m:r>
                                  </m:sub>
                                </m:sSub>
                                <m:r>
                                  <a:rPr lang="en-US" b="0" i="1" smtClean="0">
                                    <a:latin typeface="Cambria Math"/>
                                  </a:rPr>
                                  <m:t>=0.1%+0.6%+0.01%=</m:t>
                                </m:r>
                                <m:r>
                                  <m:rPr>
                                    <m:nor/>
                                  </m:rPr>
                                  <a:rPr lang="en-US" dirty="0" smtClean="0"/>
                                  <m:t>±</m:t>
                                </m:r>
                                <m:r>
                                  <a:rPr lang="en-US" b="0" i="1" smtClean="0">
                                    <a:latin typeface="Cambria Math"/>
                                  </a:rPr>
                                  <m:t>0.</m:t>
                                </m:r>
                                <m:r>
                                  <m:rPr>
                                    <m:nor/>
                                  </m:rPr>
                                  <a:rPr lang="en-US" b="0" i="0" smtClean="0">
                                    <a:latin typeface="Cambria Math"/>
                                  </a:rPr>
                                  <m:t>71%</m:t>
                                </m:r>
                                <m:r>
                                  <m:rPr>
                                    <m:nor/>
                                  </m:rPr>
                                  <a:rPr lang="en-US" dirty="0" smtClean="0"/>
                                  <m:t> </m:t>
                                </m:r>
                              </m:oMath>
                            </m:oMathPara>
                          </a14:m>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marL="0" marR="0" indent="0" algn="l" defTabSz="1218864" rtl="0" eaLnBrk="1" fontAlgn="auto" latinLnBrk="0" hangingPunct="1">
                            <a:lnSpc>
                              <a:spcPct val="100000"/>
                            </a:lnSpc>
                            <a:spcBef>
                              <a:spcPts val="0"/>
                            </a:spcBef>
                            <a:spcAft>
                              <a:spcPts val="0"/>
                            </a:spcAft>
                            <a:buClrTx/>
                            <a:buSzTx/>
                            <a:buFontTx/>
                            <a:buNone/>
                            <a:tabLst/>
                            <a:defRPr/>
                          </a:pPr>
                          <a:r>
                            <a:rPr lang="en-US" b="1" dirty="0" smtClean="0">
                              <a:solidFill>
                                <a:schemeClr val="tx1"/>
                              </a:solidFill>
                            </a:rPr>
                            <a:t>Statistical</a:t>
                          </a:r>
                          <a:r>
                            <a:rPr lang="en-US" b="1" baseline="0" dirty="0" smtClean="0">
                              <a:solidFill>
                                <a:schemeClr val="tx1"/>
                              </a:solidFill>
                            </a:rPr>
                            <a:t> </a:t>
                          </a:r>
                          <a:r>
                            <a:rPr lang="en-US" b="1" dirty="0" smtClean="0">
                              <a:solidFill>
                                <a:schemeClr val="tx1"/>
                              </a:solidFill>
                            </a:rPr>
                            <a:t>Worse Case</a:t>
                          </a:r>
                          <a:r>
                            <a:rPr lang="en-US" b="1" baseline="0" dirty="0" smtClean="0">
                              <a:solidFill>
                                <a:schemeClr val="tx1"/>
                              </a:solidFill>
                            </a:rPr>
                            <a:t> Gain Error</a:t>
                          </a:r>
                          <a:endParaRPr lang="en-US" b="1" dirty="0" smtClean="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l"/>
                          <a14:m>
                            <m:oMathPara xmlns:m="http://schemas.openxmlformats.org/officeDocument/2006/math">
                              <m:oMathParaPr>
                                <m:jc m:val="left"/>
                              </m:oMathParaPr>
                              <m:oMath xmlns:m="http://schemas.openxmlformats.org/officeDocument/2006/math">
                                <m:sSub>
                                  <m:sSubPr>
                                    <m:ctrlPr>
                                      <a:rPr lang="en-US" i="1" smtClean="0">
                                        <a:latin typeface="Cambria Math"/>
                                      </a:rPr>
                                    </m:ctrlPr>
                                  </m:sSubPr>
                                  <m:e>
                                    <m:r>
                                      <a:rPr lang="en-US" b="0" i="1" smtClean="0">
                                        <a:latin typeface="Cambria Math"/>
                                      </a:rPr>
                                      <m:t>𝑉</m:t>
                                    </m:r>
                                  </m:e>
                                  <m:sub>
                                    <m:r>
                                      <a:rPr lang="en-US" b="0" i="1" smtClean="0">
                                        <a:latin typeface="Cambria Math"/>
                                      </a:rPr>
                                      <m:t>𝑜𝑠𝑇</m:t>
                                    </m:r>
                                  </m:sub>
                                </m:sSub>
                                <m:r>
                                  <a:rPr lang="en-US" b="0" i="1" smtClean="0">
                                    <a:latin typeface="Cambria Math"/>
                                  </a:rPr>
                                  <m:t>=</m:t>
                                </m:r>
                                <m:rad>
                                  <m:radPr>
                                    <m:degHide m:val="on"/>
                                    <m:ctrlPr>
                                      <a:rPr lang="en-US" b="0" i="1" smtClean="0">
                                        <a:latin typeface="Cambria Math"/>
                                      </a:rPr>
                                    </m:ctrlPr>
                                  </m:radPr>
                                  <m:deg/>
                                  <m:e>
                                    <m:sSup>
                                      <m:sSupPr>
                                        <m:ctrlPr>
                                          <a:rPr lang="en-US" b="0" i="1" smtClean="0">
                                            <a:latin typeface="Cambria Math"/>
                                          </a:rPr>
                                        </m:ctrlPr>
                                      </m:sSupPr>
                                      <m:e>
                                        <m:r>
                                          <a:rPr lang="en-US" b="0" i="1" smtClean="0">
                                            <a:latin typeface="Cambria Math"/>
                                          </a:rPr>
                                          <m:t>(</m:t>
                                        </m:r>
                                        <m:sSub>
                                          <m:sSubPr>
                                            <m:ctrlPr>
                                              <a:rPr lang="en-US" b="0" i="1" smtClean="0">
                                                <a:latin typeface="Cambria Math"/>
                                              </a:rPr>
                                            </m:ctrlPr>
                                          </m:sSubPr>
                                          <m:e>
                                            <m:r>
                                              <a:rPr lang="en-US" b="0" i="1" smtClean="0">
                                                <a:latin typeface="Cambria Math"/>
                                              </a:rPr>
                                              <m:t>𝐸</m:t>
                                            </m:r>
                                          </m:e>
                                          <m:sub>
                                            <m:r>
                                              <a:rPr lang="en-US" b="0" i="1" smtClean="0">
                                                <a:latin typeface="Cambria Math"/>
                                              </a:rPr>
                                              <m:t>𝑅</m:t>
                                            </m:r>
                                            <m:r>
                                              <a:rPr lang="en-US" b="0" i="1" smtClean="0">
                                                <a:latin typeface="Cambria Math"/>
                                              </a:rPr>
                                              <m:t>1</m:t>
                                            </m:r>
                                          </m:sub>
                                        </m:sSub>
                                        <m:r>
                                          <a:rPr lang="en-US" b="0" i="1" smtClean="0">
                                            <a:latin typeface="Cambria Math"/>
                                          </a:rPr>
                                          <m:t>)</m:t>
                                        </m:r>
                                      </m:e>
                                      <m:sup>
                                        <m:r>
                                          <a:rPr lang="en-US" b="0" i="1" smtClean="0">
                                            <a:latin typeface="Cambria Math"/>
                                          </a:rPr>
                                          <m:t>2</m:t>
                                        </m:r>
                                      </m:sup>
                                    </m:sSup>
                                    <m:r>
                                      <a:rPr lang="en-US" b="0" i="1" smtClean="0">
                                        <a:latin typeface="Cambria Math"/>
                                      </a:rPr>
                                      <m:t>+</m:t>
                                    </m:r>
                                    <m:sSup>
                                      <m:sSupPr>
                                        <m:ctrlPr>
                                          <a:rPr lang="en-US" b="0" i="1" smtClean="0">
                                            <a:latin typeface="Cambria Math"/>
                                          </a:rPr>
                                        </m:ctrlPr>
                                      </m:sSupPr>
                                      <m:e>
                                        <m:r>
                                          <a:rPr lang="en-US" b="0" i="1" smtClean="0">
                                            <a:latin typeface="Cambria Math"/>
                                          </a:rPr>
                                          <m:t>(</m:t>
                                        </m:r>
                                        <m:sSub>
                                          <m:sSubPr>
                                            <m:ctrlPr>
                                              <a:rPr lang="en-US" b="0" i="1" smtClean="0">
                                                <a:latin typeface="Cambria Math"/>
                                              </a:rPr>
                                            </m:ctrlPr>
                                          </m:sSubPr>
                                          <m:e>
                                            <m:r>
                                              <a:rPr lang="en-US" b="0" i="1" smtClean="0">
                                                <a:latin typeface="Cambria Math"/>
                                              </a:rPr>
                                              <m:t>𝐸</m:t>
                                            </m:r>
                                          </m:e>
                                          <m:sub>
                                            <m:r>
                                              <a:rPr lang="en-US" b="0" i="1" smtClean="0">
                                                <a:latin typeface="Cambria Math"/>
                                              </a:rPr>
                                              <m:t>𝐺𝑈</m:t>
                                            </m:r>
                                            <m:r>
                                              <a:rPr lang="en-US" b="0" i="1" smtClean="0">
                                                <a:latin typeface="Cambria Math"/>
                                              </a:rPr>
                                              <m:t>1</m:t>
                                            </m:r>
                                          </m:sub>
                                        </m:sSub>
                                        <m:r>
                                          <a:rPr lang="en-US" b="0" i="1" smtClean="0">
                                            <a:latin typeface="Cambria Math"/>
                                          </a:rPr>
                                          <m:t>)</m:t>
                                        </m:r>
                                      </m:e>
                                      <m:sup>
                                        <m:r>
                                          <a:rPr lang="en-US" b="0" i="1" smtClean="0">
                                            <a:latin typeface="Cambria Math"/>
                                          </a:rPr>
                                          <m:t>2</m:t>
                                        </m:r>
                                      </m:sup>
                                    </m:sSup>
                                    <m:r>
                                      <a:rPr lang="en-US" b="0" i="1" smtClean="0">
                                        <a:latin typeface="Cambria Math"/>
                                      </a:rPr>
                                      <m:t>+</m:t>
                                    </m:r>
                                    <m:sSup>
                                      <m:sSupPr>
                                        <m:ctrlPr>
                                          <a:rPr lang="en-US" b="0" i="1" smtClean="0">
                                            <a:latin typeface="Cambria Math"/>
                                          </a:rPr>
                                        </m:ctrlPr>
                                      </m:sSupPr>
                                      <m:e>
                                        <m:r>
                                          <a:rPr lang="en-US" b="0" i="1" smtClean="0">
                                            <a:latin typeface="Cambria Math"/>
                                          </a:rPr>
                                          <m:t>(</m:t>
                                        </m:r>
                                        <m:sSub>
                                          <m:sSubPr>
                                            <m:ctrlPr>
                                              <a:rPr lang="en-US" b="0" i="1" smtClean="0">
                                                <a:latin typeface="Cambria Math"/>
                                              </a:rPr>
                                            </m:ctrlPr>
                                          </m:sSubPr>
                                          <m:e>
                                            <m:r>
                                              <a:rPr lang="en-US" b="0" i="1" smtClean="0">
                                                <a:latin typeface="Cambria Math"/>
                                              </a:rPr>
                                              <m:t>𝐸</m:t>
                                            </m:r>
                                          </m:e>
                                          <m:sub>
                                            <m:r>
                                              <a:rPr lang="en-US" b="0" i="1" smtClean="0">
                                                <a:latin typeface="Cambria Math"/>
                                              </a:rPr>
                                              <m:t>𝐺𝑈</m:t>
                                            </m:r>
                                            <m:r>
                                              <a:rPr lang="en-US" b="0" i="1" smtClean="0">
                                                <a:latin typeface="Cambria Math"/>
                                              </a:rPr>
                                              <m:t>3</m:t>
                                            </m:r>
                                          </m:sub>
                                        </m:sSub>
                                        <m:r>
                                          <a:rPr lang="en-US" b="0" i="1" smtClean="0">
                                            <a:latin typeface="Cambria Math"/>
                                          </a:rPr>
                                          <m:t>)</m:t>
                                        </m:r>
                                      </m:e>
                                      <m:sup>
                                        <m:r>
                                          <a:rPr lang="en-US" b="0" i="1" smtClean="0">
                                            <a:latin typeface="Cambria Math"/>
                                          </a:rPr>
                                          <m:t>2</m:t>
                                        </m:r>
                                      </m:sup>
                                    </m:sSup>
                                  </m:e>
                                </m:rad>
                              </m:oMath>
                            </m:oMathPara>
                          </a14:m>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marL="0" marR="0" indent="0" algn="l" defTabSz="1218864"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sSub>
                                  <m:sSubPr>
                                    <m:ctrlPr>
                                      <a:rPr lang="en-US" i="1" smtClean="0">
                                        <a:latin typeface="Cambria Math"/>
                                      </a:rPr>
                                    </m:ctrlPr>
                                  </m:sSubPr>
                                  <m:e>
                                    <m:r>
                                      <a:rPr lang="en-US" b="0" i="1" smtClean="0">
                                        <a:latin typeface="Cambria Math"/>
                                      </a:rPr>
                                      <m:t>𝑉</m:t>
                                    </m:r>
                                  </m:e>
                                  <m:sub>
                                    <m:r>
                                      <a:rPr lang="en-US" b="0" i="1" smtClean="0">
                                        <a:latin typeface="Cambria Math"/>
                                      </a:rPr>
                                      <m:t>𝑜𝑠𝑇</m:t>
                                    </m:r>
                                  </m:sub>
                                </m:sSub>
                                <m:r>
                                  <a:rPr lang="en-US" b="0" i="1" smtClean="0">
                                    <a:latin typeface="Cambria Math"/>
                                  </a:rPr>
                                  <m:t>=</m:t>
                                </m:r>
                                <m:rad>
                                  <m:radPr>
                                    <m:degHide m:val="on"/>
                                    <m:ctrlPr>
                                      <a:rPr lang="en-US" b="0" i="1" smtClean="0">
                                        <a:latin typeface="Cambria Math"/>
                                      </a:rPr>
                                    </m:ctrlPr>
                                  </m:radPr>
                                  <m:deg/>
                                  <m:e>
                                    <m:sSup>
                                      <m:sSupPr>
                                        <m:ctrlPr>
                                          <a:rPr lang="en-US" b="0" i="1" smtClean="0">
                                            <a:latin typeface="Cambria Math"/>
                                          </a:rPr>
                                        </m:ctrlPr>
                                      </m:sSupPr>
                                      <m:e>
                                        <m:r>
                                          <a:rPr lang="en-US" b="0" i="1" smtClean="0">
                                            <a:latin typeface="Cambria Math"/>
                                          </a:rPr>
                                          <m:t>(0.1%)</m:t>
                                        </m:r>
                                      </m:e>
                                      <m:sup>
                                        <m:r>
                                          <a:rPr lang="en-US" b="0" i="1" smtClean="0">
                                            <a:latin typeface="Cambria Math"/>
                                          </a:rPr>
                                          <m:t>2</m:t>
                                        </m:r>
                                      </m:sup>
                                    </m:sSup>
                                    <m:r>
                                      <a:rPr lang="en-US" b="0" i="1" smtClean="0">
                                        <a:latin typeface="Cambria Math"/>
                                      </a:rPr>
                                      <m:t>+</m:t>
                                    </m:r>
                                    <m:sSup>
                                      <m:sSupPr>
                                        <m:ctrlPr>
                                          <a:rPr lang="en-US" b="0" i="1" smtClean="0">
                                            <a:latin typeface="Cambria Math"/>
                                          </a:rPr>
                                        </m:ctrlPr>
                                      </m:sSupPr>
                                      <m:e>
                                        <m:r>
                                          <a:rPr lang="en-US" b="0" i="1" smtClean="0">
                                            <a:latin typeface="Cambria Math"/>
                                          </a:rPr>
                                          <m:t>(0.6%)</m:t>
                                        </m:r>
                                      </m:e>
                                      <m:sup>
                                        <m:r>
                                          <a:rPr lang="en-US" b="0" i="1" smtClean="0">
                                            <a:latin typeface="Cambria Math"/>
                                          </a:rPr>
                                          <m:t>2</m:t>
                                        </m:r>
                                      </m:sup>
                                    </m:sSup>
                                    <m:r>
                                      <a:rPr lang="en-US" b="0" i="1" smtClean="0">
                                        <a:latin typeface="Cambria Math"/>
                                      </a:rPr>
                                      <m:t>+</m:t>
                                    </m:r>
                                    <m:sSup>
                                      <m:sSupPr>
                                        <m:ctrlPr>
                                          <a:rPr lang="en-US" b="0" i="1" smtClean="0">
                                            <a:latin typeface="Cambria Math"/>
                                          </a:rPr>
                                        </m:ctrlPr>
                                      </m:sSupPr>
                                      <m:e>
                                        <m:r>
                                          <a:rPr lang="en-US" b="0" i="1" smtClean="0">
                                            <a:latin typeface="Cambria Math"/>
                                          </a:rPr>
                                          <m:t>(0.01%)</m:t>
                                        </m:r>
                                      </m:e>
                                      <m:sup>
                                        <m:r>
                                          <a:rPr lang="en-US" b="0" i="1" smtClean="0">
                                            <a:latin typeface="Cambria Math"/>
                                          </a:rPr>
                                          <m:t>2</m:t>
                                        </m:r>
                                      </m:sup>
                                    </m:sSup>
                                  </m:e>
                                </m:rad>
                                <m:r>
                                  <a:rPr lang="en-US" b="0" i="1" smtClean="0">
                                    <a:latin typeface="Cambria Math"/>
                                  </a:rPr>
                                  <m:t>=</m:t>
                                </m:r>
                                <m:r>
                                  <m:rPr>
                                    <m:nor/>
                                  </m:rPr>
                                  <a:rPr lang="en-US" dirty="0" smtClean="0"/>
                                  <m:t>±</m:t>
                                </m:r>
                                <m:r>
                                  <a:rPr lang="en-US" b="0" i="1" smtClean="0">
                                    <a:latin typeface="Cambria Math"/>
                                  </a:rPr>
                                  <m:t>0.608%</m:t>
                                </m:r>
                              </m:oMath>
                            </m:oMathPara>
                          </a14:m>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mc:Choice>
        <mc:Fallback xmlns="">
          <p:graphicFrame>
            <p:nvGraphicFramePr>
              <p:cNvPr id="16" name="Table 15"/>
              <p:cNvGraphicFramePr>
                <a:graphicFrameLocks noGrp="1"/>
              </p:cNvGraphicFramePr>
              <p:nvPr>
                <p:extLst>
                  <p:ext uri="{D42A27DB-BD31-4B8C-83A1-F6EECF244321}">
                    <p14:modId xmlns:p14="http://schemas.microsoft.com/office/powerpoint/2010/main" val="4217789570"/>
                  </p:ext>
                </p:extLst>
              </p:nvPr>
            </p:nvGraphicFramePr>
            <p:xfrm>
              <a:off x="7696200" y="533400"/>
              <a:ext cx="6705600" cy="2897506"/>
            </p:xfrm>
            <a:graphic>
              <a:graphicData uri="http://schemas.openxmlformats.org/drawingml/2006/table">
                <a:tbl>
                  <a:tblPr firstRow="1" bandRow="1">
                    <a:tableStyleId>{2D5ABB26-0587-4C30-8999-92F81FD0307C}</a:tableStyleId>
                  </a:tblPr>
                  <a:tblGrid>
                    <a:gridCol w="6705600"/>
                  </a:tblGrid>
                  <a:tr h="457200">
                    <a:tc>
                      <a:txBody>
                        <a:bodyPr/>
                        <a:lstStyle/>
                        <a:p>
                          <a:pPr algn="l"/>
                          <a:r>
                            <a:rPr lang="en-US" b="1" dirty="0" smtClean="0">
                              <a:solidFill>
                                <a:schemeClr val="tx1"/>
                              </a:solidFill>
                            </a:rPr>
                            <a:t>Absolute Worse Case</a:t>
                          </a:r>
                          <a:r>
                            <a:rPr lang="en-US" b="1" baseline="0" dirty="0" smtClean="0">
                              <a:solidFill>
                                <a:schemeClr val="tx1"/>
                              </a:solidFill>
                            </a:rPr>
                            <a:t> Gain Error</a:t>
                          </a:r>
                          <a:endParaRPr lang="en-US"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57200">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1">
                          <a:blip r:embed="rId4"/>
                          <a:stretch>
                            <a:fillRect l="-91" t="-109333" b="-433333"/>
                          </a:stretch>
                        </a:blipFill>
                      </a:tcPr>
                    </a:tc>
                  </a:tr>
                  <a:tr h="457200">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1">
                          <a:blip r:embed="rId4"/>
                          <a:stretch>
                            <a:fillRect l="-91" t="-209333" b="-333333"/>
                          </a:stretch>
                        </a:blipFill>
                      </a:tcPr>
                    </a:tc>
                  </a:tr>
                  <a:tr h="457200">
                    <a:tc>
                      <a:txBody>
                        <a:bodyPr/>
                        <a:lstStyle/>
                        <a:p>
                          <a:pPr marL="0" marR="0" indent="0" algn="l" defTabSz="1218864" rtl="0" eaLnBrk="1" fontAlgn="auto" latinLnBrk="0" hangingPunct="1">
                            <a:lnSpc>
                              <a:spcPct val="100000"/>
                            </a:lnSpc>
                            <a:spcBef>
                              <a:spcPts val="0"/>
                            </a:spcBef>
                            <a:spcAft>
                              <a:spcPts val="0"/>
                            </a:spcAft>
                            <a:buClrTx/>
                            <a:buSzTx/>
                            <a:buFontTx/>
                            <a:buNone/>
                            <a:tabLst/>
                            <a:defRPr/>
                          </a:pPr>
                          <a:r>
                            <a:rPr lang="en-US" b="1" dirty="0" smtClean="0">
                              <a:solidFill>
                                <a:schemeClr val="tx1"/>
                              </a:solidFill>
                            </a:rPr>
                            <a:t>Statistical</a:t>
                          </a:r>
                          <a:r>
                            <a:rPr lang="en-US" b="1" baseline="0" dirty="0" smtClean="0">
                              <a:solidFill>
                                <a:schemeClr val="tx1"/>
                              </a:solidFill>
                            </a:rPr>
                            <a:t> </a:t>
                          </a:r>
                          <a:r>
                            <a:rPr lang="en-US" b="1" dirty="0" smtClean="0">
                              <a:solidFill>
                                <a:schemeClr val="tx1"/>
                              </a:solidFill>
                            </a:rPr>
                            <a:t>Worse Case</a:t>
                          </a:r>
                          <a:r>
                            <a:rPr lang="en-US" b="1" baseline="0" dirty="0" smtClean="0">
                              <a:solidFill>
                                <a:schemeClr val="tx1"/>
                              </a:solidFill>
                            </a:rPr>
                            <a:t> Gain Error</a:t>
                          </a:r>
                          <a:endParaRPr lang="en-US" b="1" dirty="0" smtClean="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34353">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1">
                          <a:blip r:embed="rId4"/>
                          <a:stretch>
                            <a:fillRect l="-91" t="-352874" b="-101149"/>
                          </a:stretch>
                        </a:blipFill>
                      </a:tcPr>
                    </a:tc>
                  </a:tr>
                  <a:tr h="534353">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1">
                          <a:blip r:embed="rId4"/>
                          <a:stretch>
                            <a:fillRect l="-91" t="-447727"/>
                          </a:stretch>
                        </a:blipFill>
                      </a:tcPr>
                    </a:tc>
                  </a:tr>
                </a:tbl>
              </a:graphicData>
            </a:graphic>
          </p:graphicFrame>
        </mc:Fallback>
      </mc:AlternateContent>
      <p:graphicFrame>
        <p:nvGraphicFramePr>
          <p:cNvPr id="4" name="Object 3"/>
          <p:cNvGraphicFramePr>
            <a:graphicFrameLocks noChangeAspect="1"/>
          </p:cNvGraphicFramePr>
          <p:nvPr>
            <p:extLst>
              <p:ext uri="{D42A27DB-BD31-4B8C-83A1-F6EECF244321}">
                <p14:modId xmlns:p14="http://schemas.microsoft.com/office/powerpoint/2010/main" val="1902827809"/>
              </p:ext>
            </p:extLst>
          </p:nvPr>
        </p:nvGraphicFramePr>
        <p:xfrm>
          <a:off x="228600" y="3657600"/>
          <a:ext cx="9788670" cy="3810000"/>
        </p:xfrm>
        <a:graphic>
          <a:graphicData uri="http://schemas.openxmlformats.org/presentationml/2006/ole">
            <mc:AlternateContent xmlns:mc="http://schemas.openxmlformats.org/markup-compatibility/2006">
              <mc:Choice xmlns:v="urn:schemas-microsoft-com:vml" Requires="v">
                <p:oleObj spid="_x0000_s82246" name="Visio" r:id="rId6" imgW="7338107" imgH="2855952" progId="Visio.Drawing.15">
                  <p:embed/>
                </p:oleObj>
              </mc:Choice>
              <mc:Fallback>
                <p:oleObj name="Visio" r:id="rId6" imgW="7338107" imgH="2855952" progId="Visio.Drawing.15">
                  <p:embed/>
                  <p:pic>
                    <p:nvPicPr>
                      <p:cNvPr id="0" name="Picture 22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28600" y="3657600"/>
                        <a:ext cx="9788670" cy="3810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276417001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4"/>
          <p:cNvGraphicFramePr>
            <a:graphicFrameLocks noChangeAspect="1"/>
          </p:cNvGraphicFramePr>
          <p:nvPr>
            <p:extLst>
              <p:ext uri="{D42A27DB-BD31-4B8C-83A1-F6EECF244321}">
                <p14:modId xmlns:p14="http://schemas.microsoft.com/office/powerpoint/2010/main" val="2129801655"/>
              </p:ext>
            </p:extLst>
          </p:nvPr>
        </p:nvGraphicFramePr>
        <p:xfrm>
          <a:off x="152400" y="3423379"/>
          <a:ext cx="10351353" cy="3651124"/>
        </p:xfrm>
        <a:graphic>
          <a:graphicData uri="http://schemas.openxmlformats.org/presentationml/2006/ole">
            <mc:AlternateContent xmlns:mc="http://schemas.openxmlformats.org/markup-compatibility/2006">
              <mc:Choice xmlns:v="urn:schemas-microsoft-com:vml" Requires="v">
                <p:oleObj spid="_x0000_s86474" name="Visio" r:id="rId5" imgW="7827588" imgH="2668896" progId="Visio.Drawing.15">
                  <p:embed/>
                </p:oleObj>
              </mc:Choice>
              <mc:Fallback>
                <p:oleObj name="Visio" r:id="rId5" imgW="7827588" imgH="2668896" progId="Visio.Drawing.15">
                  <p:embed/>
                  <p:pic>
                    <p:nvPicPr>
                      <p:cNvPr id="0" name="Picture 254"/>
                      <p:cNvPicPr>
                        <a:picLocks noChangeAspect="1" noChangeArrowheads="1"/>
                      </p:cNvPicPr>
                      <p:nvPr/>
                    </p:nvPicPr>
                    <p:blipFill>
                      <a:blip r:embed="rId6"/>
                      <a:srcRect/>
                      <a:stretch>
                        <a:fillRect/>
                      </a:stretch>
                    </p:blipFill>
                    <p:spPr bwMode="auto">
                      <a:xfrm>
                        <a:off x="152400" y="3423379"/>
                        <a:ext cx="10351353" cy="365112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Title 1"/>
          <p:cNvSpPr>
            <a:spLocks noGrp="1"/>
          </p:cNvSpPr>
          <p:nvPr>
            <p:ph type="title"/>
          </p:nvPr>
        </p:nvSpPr>
        <p:spPr/>
        <p:txBody>
          <a:bodyPr/>
          <a:lstStyle/>
          <a:p>
            <a:r>
              <a:rPr lang="en-US" dirty="0" smtClean="0"/>
              <a:t>Offset and Gain Calibration:  two test signals</a:t>
            </a:r>
            <a:endParaRPr lang="en-US" dirty="0"/>
          </a:p>
        </p:txBody>
      </p:sp>
      <p:sp>
        <p:nvSpPr>
          <p:cNvPr id="3" name="Slide Number Placeholder 2"/>
          <p:cNvSpPr>
            <a:spLocks noGrp="1"/>
          </p:cNvSpPr>
          <p:nvPr>
            <p:ph type="sldNum" sz="quarter" idx="10"/>
          </p:nvPr>
        </p:nvSpPr>
        <p:spPr/>
        <p:txBody>
          <a:bodyPr/>
          <a:lstStyle/>
          <a:p>
            <a:pPr>
              <a:defRPr/>
            </a:pPr>
            <a:fld id="{D4C52F08-588C-488E-A5AB-DF69250DE862}" type="slidenum">
              <a:rPr lang="en-US" smtClean="0"/>
              <a:pPr>
                <a:defRPr/>
              </a:pPr>
              <a:t>4</a:t>
            </a:fld>
            <a:endParaRPr lang="en-US"/>
          </a:p>
        </p:txBody>
      </p:sp>
      <p:sp>
        <p:nvSpPr>
          <p:cNvPr id="7" name="TextBox 6"/>
          <p:cNvSpPr txBox="1"/>
          <p:nvPr/>
        </p:nvSpPr>
        <p:spPr>
          <a:xfrm>
            <a:off x="228600" y="1676400"/>
            <a:ext cx="2590800" cy="984885"/>
          </a:xfrm>
          <a:prstGeom prst="rect">
            <a:avLst/>
          </a:prstGeom>
          <a:noFill/>
        </p:spPr>
        <p:txBody>
          <a:bodyPr wrap="square" rtlCol="0">
            <a:spAutoFit/>
          </a:bodyPr>
          <a:lstStyle/>
          <a:p>
            <a:r>
              <a:rPr lang="en-US" dirty="0" smtClean="0">
                <a:solidFill>
                  <a:srgbClr val="FF0000"/>
                </a:solidFill>
              </a:rPr>
              <a:t>Two Precision inputs applied</a:t>
            </a:r>
            <a:endParaRPr lang="en-US" dirty="0">
              <a:solidFill>
                <a:srgbClr val="FF0000"/>
              </a:solidFill>
            </a:endParaRPr>
          </a:p>
        </p:txBody>
      </p:sp>
      <p:sp>
        <p:nvSpPr>
          <p:cNvPr id="9" name="TextBox 8"/>
          <p:cNvSpPr txBox="1"/>
          <p:nvPr/>
        </p:nvSpPr>
        <p:spPr>
          <a:xfrm>
            <a:off x="7162800" y="1828800"/>
            <a:ext cx="3505200" cy="538609"/>
          </a:xfrm>
          <a:prstGeom prst="rect">
            <a:avLst/>
          </a:prstGeom>
          <a:noFill/>
        </p:spPr>
        <p:txBody>
          <a:bodyPr wrap="square" rtlCol="0">
            <a:spAutoFit/>
          </a:bodyPr>
          <a:lstStyle/>
          <a:p>
            <a:r>
              <a:rPr lang="en-US" dirty="0" smtClean="0">
                <a:solidFill>
                  <a:srgbClr val="FF0000"/>
                </a:solidFill>
              </a:rPr>
              <a:t>Average code read </a:t>
            </a:r>
            <a:endParaRPr lang="en-US" dirty="0">
              <a:solidFill>
                <a:srgbClr val="FF0000"/>
              </a:solidFill>
            </a:endParaRPr>
          </a:p>
        </p:txBody>
      </p:sp>
      <p:cxnSp>
        <p:nvCxnSpPr>
          <p:cNvPr id="10" name="Straight Arrow Connector 9"/>
          <p:cNvCxnSpPr/>
          <p:nvPr/>
        </p:nvCxnSpPr>
        <p:spPr>
          <a:xfrm>
            <a:off x="8077200" y="2514600"/>
            <a:ext cx="0" cy="213360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H="1">
            <a:off x="609600" y="2743200"/>
            <a:ext cx="381000" cy="234072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3505200" y="1676400"/>
            <a:ext cx="2590800" cy="1431161"/>
          </a:xfrm>
          <a:prstGeom prst="rect">
            <a:avLst/>
          </a:prstGeom>
          <a:noFill/>
        </p:spPr>
        <p:txBody>
          <a:bodyPr wrap="square" rtlCol="0">
            <a:spAutoFit/>
          </a:bodyPr>
          <a:lstStyle/>
          <a:p>
            <a:r>
              <a:rPr lang="en-US" dirty="0" smtClean="0">
                <a:solidFill>
                  <a:srgbClr val="FF0000"/>
                </a:solidFill>
              </a:rPr>
              <a:t>Make sure amplifiers are in linear range</a:t>
            </a:r>
            <a:endParaRPr lang="en-US" dirty="0">
              <a:solidFill>
                <a:srgbClr val="FF0000"/>
              </a:solidFill>
            </a:endParaRPr>
          </a:p>
        </p:txBody>
      </p:sp>
      <p:cxnSp>
        <p:nvCxnSpPr>
          <p:cNvPr id="15" name="Straight Arrow Connector 14"/>
          <p:cNvCxnSpPr>
            <a:stCxn id="14" idx="2"/>
          </p:cNvCxnSpPr>
          <p:nvPr/>
        </p:nvCxnSpPr>
        <p:spPr>
          <a:xfrm>
            <a:off x="4800600" y="3107561"/>
            <a:ext cx="371113" cy="1007239"/>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stCxn id="14" idx="2"/>
          </p:cNvCxnSpPr>
          <p:nvPr/>
        </p:nvCxnSpPr>
        <p:spPr>
          <a:xfrm flipH="1">
            <a:off x="3352800" y="3107561"/>
            <a:ext cx="1447800" cy="1312039"/>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graphicFrame>
        <p:nvGraphicFramePr>
          <p:cNvPr id="8" name="Object 7"/>
          <p:cNvGraphicFramePr>
            <a:graphicFrameLocks noChangeAspect="1"/>
          </p:cNvGraphicFramePr>
          <p:nvPr>
            <p:extLst>
              <p:ext uri="{D42A27DB-BD31-4B8C-83A1-F6EECF244321}">
                <p14:modId xmlns:p14="http://schemas.microsoft.com/office/powerpoint/2010/main" val="2026452488"/>
              </p:ext>
            </p:extLst>
          </p:nvPr>
        </p:nvGraphicFramePr>
        <p:xfrm>
          <a:off x="10720628" y="3385040"/>
          <a:ext cx="3604972" cy="3396760"/>
        </p:xfrm>
        <a:graphic>
          <a:graphicData uri="http://schemas.openxmlformats.org/presentationml/2006/ole">
            <mc:AlternateContent xmlns:mc="http://schemas.openxmlformats.org/markup-compatibility/2006">
              <mc:Choice xmlns:v="urn:schemas-microsoft-com:vml" Requires="v">
                <p:oleObj spid="_x0000_s86475" name="Visio" r:id="rId8" imgW="6129641" imgH="5775624" progId="">
                  <p:embed/>
                </p:oleObj>
              </mc:Choice>
              <mc:Fallback>
                <p:oleObj name="Visio" r:id="rId8" imgW="6129641" imgH="5775624" progId="">
                  <p:embed/>
                  <p:pic>
                    <p:nvPicPr>
                      <p:cNvPr id="0" name="Picture 25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0720628" y="3385040"/>
                        <a:ext cx="3604972" cy="339676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107781793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Calibration Example</a:t>
            </a:r>
            <a:endParaRPr lang="en-US" dirty="0"/>
          </a:p>
        </p:txBody>
      </p:sp>
      <p:sp>
        <p:nvSpPr>
          <p:cNvPr id="3" name="Slide Number Placeholder 2"/>
          <p:cNvSpPr>
            <a:spLocks noGrp="1"/>
          </p:cNvSpPr>
          <p:nvPr>
            <p:ph type="sldNum" sz="quarter" idx="10"/>
          </p:nvPr>
        </p:nvSpPr>
        <p:spPr/>
        <p:txBody>
          <a:bodyPr/>
          <a:lstStyle/>
          <a:p>
            <a:fld id="{803D9FE4-F784-4A94-8F3E-54A098F0E8CC}" type="slidenum">
              <a:rPr lang="en-US" smtClean="0"/>
              <a:pPr/>
              <a:t>5</a:t>
            </a:fld>
            <a:endParaRPr lang="en-US"/>
          </a:p>
        </p:txBody>
      </p:sp>
      <p:sp>
        <p:nvSpPr>
          <p:cNvPr id="6" name="Rounded Rectangle 5"/>
          <p:cNvSpPr/>
          <p:nvPr/>
        </p:nvSpPr>
        <p:spPr>
          <a:xfrm>
            <a:off x="6705600" y="1676400"/>
            <a:ext cx="7772400" cy="4495800"/>
          </a:xfrm>
          <a:prstGeom prst="round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4" name="Object 3"/>
          <p:cNvGraphicFramePr>
            <a:graphicFrameLocks noChangeAspect="1"/>
          </p:cNvGraphicFramePr>
          <p:nvPr>
            <p:extLst>
              <p:ext uri="{D42A27DB-BD31-4B8C-83A1-F6EECF244321}">
                <p14:modId xmlns:p14="http://schemas.microsoft.com/office/powerpoint/2010/main" val="2637493015"/>
              </p:ext>
            </p:extLst>
          </p:nvPr>
        </p:nvGraphicFramePr>
        <p:xfrm>
          <a:off x="304800" y="1447800"/>
          <a:ext cx="6515100" cy="5181600"/>
        </p:xfrm>
        <a:graphic>
          <a:graphicData uri="http://schemas.openxmlformats.org/presentationml/2006/ole">
            <mc:AlternateContent xmlns:mc="http://schemas.openxmlformats.org/markup-compatibility/2006">
              <mc:Choice xmlns:v="urn:schemas-microsoft-com:vml" Requires="v">
                <p:oleObj spid="_x0000_s50674" name="Visio" r:id="rId5" imgW="6252173" imgH="4590432" progId="">
                  <p:embed/>
                </p:oleObj>
              </mc:Choice>
              <mc:Fallback>
                <p:oleObj name="Visio" r:id="rId5" imgW="6252173" imgH="4590432" progId="">
                  <p:embed/>
                  <p:pic>
                    <p:nvPicPr>
                      <p:cNvPr id="0" name="Picture 39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04800" y="1447800"/>
                        <a:ext cx="6515100" cy="5181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mc:AlternateContent xmlns:mc="http://schemas.openxmlformats.org/markup-compatibility/2006" xmlns:a14="http://schemas.microsoft.com/office/drawing/2010/main">
        <mc:Choice Requires="a14">
          <p:graphicFrame>
            <p:nvGraphicFramePr>
              <p:cNvPr id="7" name="Table 6"/>
              <p:cNvGraphicFramePr>
                <a:graphicFrameLocks noGrp="1"/>
              </p:cNvGraphicFramePr>
              <p:nvPr>
                <p:extLst>
                  <p:ext uri="{D42A27DB-BD31-4B8C-83A1-F6EECF244321}">
                    <p14:modId xmlns:p14="http://schemas.microsoft.com/office/powerpoint/2010/main" val="4075337527"/>
                  </p:ext>
                </p:extLst>
              </p:nvPr>
            </p:nvGraphicFramePr>
            <p:xfrm>
              <a:off x="7086600" y="1828800"/>
              <a:ext cx="7391400" cy="4190999"/>
            </p:xfrm>
            <a:graphic>
              <a:graphicData uri="http://schemas.openxmlformats.org/drawingml/2006/table">
                <a:tbl>
                  <a:tblPr firstRow="1" firstCol="1" bandRow="1">
                    <a:tableStyleId>{2D5ABB26-0587-4C30-8999-92F81FD0307C}</a:tableStyleId>
                  </a:tblPr>
                  <a:tblGrid>
                    <a:gridCol w="5029200"/>
                    <a:gridCol w="2362200"/>
                  </a:tblGrid>
                  <a:tr h="369814">
                    <a:tc grid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000" b="1" i="0" u="none" strike="noStrike" cap="none" normalizeH="0" baseline="0" dirty="0" smtClean="0">
                              <a:ln>
                                <a:noFill/>
                              </a:ln>
                              <a:solidFill>
                                <a:srgbClr val="FF0000"/>
                              </a:solidFill>
                              <a:effectLst/>
                              <a:latin typeface="Arial" pitchFamily="34" charset="0"/>
                              <a:ea typeface="Calibri" pitchFamily="34" charset="0"/>
                              <a:cs typeface="Arial" pitchFamily="34" charset="0"/>
                            </a:rPr>
                            <a:t>Example calculation for Offset and Gain Error:</a:t>
                          </a:r>
                          <a:endParaRPr kumimoji="0" lang="en-US" altLang="en-US" sz="1200" b="1" i="0" u="none" strike="noStrike" cap="none" normalizeH="0" baseline="0" dirty="0" smtClean="0">
                            <a:ln>
                              <a:noFill/>
                            </a:ln>
                            <a:solidFill>
                              <a:schemeClr val="tx1"/>
                            </a:solidFill>
                            <a:effectLst/>
                            <a:latin typeface="Arial" pitchFamily="34" charset="0"/>
                            <a:cs typeface="Arial" pitchFamily="34" charset="0"/>
                          </a:endParaRPr>
                        </a:p>
                      </a:txBody>
                      <a:tcPr marL="68580" marR="68580" marT="0" marB="0" anchor="ctr"/>
                    </a:tc>
                    <a:tc hMerge="1">
                      <a:txBody>
                        <a:bodyPr/>
                        <a:lstStyle/>
                        <a:p>
                          <a:pPr marL="0" marR="0">
                            <a:lnSpc>
                              <a:spcPct val="115000"/>
                            </a:lnSpc>
                            <a:spcBef>
                              <a:spcPts val="0"/>
                            </a:spcBef>
                            <a:spcAft>
                              <a:spcPts val="0"/>
                            </a:spcAft>
                          </a:pPr>
                          <a:endParaRPr lang="en-US" sz="1100" dirty="0">
                            <a:effectLst/>
                            <a:latin typeface="Calibri"/>
                            <a:ea typeface="Calibri"/>
                            <a:cs typeface="Times New Roman"/>
                          </a:endParaRPr>
                        </a:p>
                      </a:txBody>
                      <a:tcPr marL="68580" marR="68580" marT="0" marB="0" anchor="ctr"/>
                    </a:tc>
                  </a:tr>
                  <a:tr h="340229">
                    <a:tc>
                      <a:txBody>
                        <a:bodyPr/>
                        <a:lstStyle/>
                        <a:p>
                          <a:pPr marL="0" marR="0" algn="l">
                            <a:lnSpc>
                              <a:spcPct val="115000"/>
                            </a:lnSpc>
                            <a:spcBef>
                              <a:spcPts val="1200"/>
                            </a:spcBef>
                            <a:spcAft>
                              <a:spcPts val="0"/>
                            </a:spcAft>
                          </a:pPr>
                          <a14:m>
                            <m:oMathPara xmlns:m="http://schemas.openxmlformats.org/officeDocument/2006/math">
                              <m:oMathParaPr>
                                <m:jc m:val="left"/>
                              </m:oMathParaPr>
                              <m:oMath xmlns:m="http://schemas.openxmlformats.org/officeDocument/2006/math">
                                <m:sSub>
                                  <m:sSubPr>
                                    <m:ctrlPr>
                                      <a:rPr lang="en-US" sz="1600" i="1" smtClean="0">
                                        <a:effectLst/>
                                        <a:latin typeface="Cambria Math"/>
                                      </a:rPr>
                                    </m:ctrlPr>
                                  </m:sSubPr>
                                  <m:e>
                                    <m:r>
                                      <a:rPr lang="en-US" sz="1600">
                                        <a:effectLst/>
                                        <a:latin typeface="Cambria Math"/>
                                      </a:rPr>
                                      <m:t>𝑉</m:t>
                                    </m:r>
                                  </m:e>
                                  <m:sub>
                                    <m:r>
                                      <a:rPr lang="en-US" sz="1600">
                                        <a:effectLst/>
                                        <a:latin typeface="Cambria Math"/>
                                      </a:rPr>
                                      <m:t>𝐼𝑁</m:t>
                                    </m:r>
                                    <m:r>
                                      <a:rPr lang="en-US" sz="1600">
                                        <a:effectLst/>
                                        <a:latin typeface="Cambria Math"/>
                                      </a:rPr>
                                      <m:t>1</m:t>
                                    </m:r>
                                  </m:sub>
                                </m:sSub>
                                <m:r>
                                  <a:rPr lang="en-US" sz="1600">
                                    <a:effectLst/>
                                    <a:latin typeface="Cambria Math"/>
                                  </a:rPr>
                                  <m:t>=</m:t>
                                </m:r>
                                <m:r>
                                  <a:rPr lang="en-US" sz="1600" b="0" i="0" smtClean="0">
                                    <a:effectLst/>
                                    <a:latin typeface="Cambria Math"/>
                                  </a:rPr>
                                  <m:t>0.5</m:t>
                                </m:r>
                                <m:r>
                                  <a:rPr lang="en-US" sz="1600">
                                    <a:effectLst/>
                                    <a:latin typeface="Cambria Math"/>
                                  </a:rPr>
                                  <m:t>𝑉</m:t>
                                </m:r>
                              </m:oMath>
                            </m:oMathPara>
                          </a14:m>
                          <a:endParaRPr lang="en-US" sz="1600" dirty="0">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600" dirty="0" smtClean="0">
                              <a:effectLst/>
                            </a:rPr>
                            <a:t>Apply 0A</a:t>
                          </a:r>
                          <a:endParaRPr lang="en-US" sz="1200" dirty="0">
                            <a:effectLst/>
                            <a:latin typeface="Calibri"/>
                            <a:ea typeface="Calibri"/>
                            <a:cs typeface="Times New Roman"/>
                          </a:endParaRPr>
                        </a:p>
                      </a:txBody>
                      <a:tcPr marL="68580" marR="68580" marT="0" marB="0" anchor="ctr"/>
                    </a:tc>
                  </a:tr>
                  <a:tr h="340229">
                    <a:tc>
                      <a:txBody>
                        <a:bodyPr/>
                        <a:lstStyle/>
                        <a:p>
                          <a:pPr marL="0" marR="0" algn="l">
                            <a:lnSpc>
                              <a:spcPct val="115000"/>
                            </a:lnSpc>
                            <a:spcBef>
                              <a:spcPts val="1200"/>
                            </a:spcBef>
                            <a:spcAft>
                              <a:spcPts val="0"/>
                            </a:spcAft>
                          </a:pPr>
                          <a14:m>
                            <m:oMathPara xmlns:m="http://schemas.openxmlformats.org/officeDocument/2006/math">
                              <m:oMathParaPr>
                                <m:jc m:val="left"/>
                              </m:oMathParaPr>
                              <m:oMath xmlns:m="http://schemas.openxmlformats.org/officeDocument/2006/math">
                                <m:sSub>
                                  <m:sSubPr>
                                    <m:ctrlPr>
                                      <a:rPr lang="en-US" sz="1600" i="1" smtClean="0">
                                        <a:effectLst/>
                                        <a:latin typeface="Cambria Math"/>
                                      </a:rPr>
                                    </m:ctrlPr>
                                  </m:sSubPr>
                                  <m:e>
                                    <m:r>
                                      <a:rPr lang="en-US" sz="1600">
                                        <a:effectLst/>
                                        <a:latin typeface="Cambria Math"/>
                                      </a:rPr>
                                      <m:t>𝑉</m:t>
                                    </m:r>
                                  </m:e>
                                  <m:sub>
                                    <m:r>
                                      <a:rPr lang="en-US" sz="1600">
                                        <a:effectLst/>
                                        <a:latin typeface="Cambria Math"/>
                                      </a:rPr>
                                      <m:t>𝐼𝑁</m:t>
                                    </m:r>
                                    <m:r>
                                      <a:rPr lang="en-US" sz="1600">
                                        <a:effectLst/>
                                        <a:latin typeface="Cambria Math"/>
                                      </a:rPr>
                                      <m:t>2</m:t>
                                    </m:r>
                                  </m:sub>
                                </m:sSub>
                                <m:r>
                                  <a:rPr lang="en-US" sz="1600">
                                    <a:effectLst/>
                                    <a:latin typeface="Cambria Math"/>
                                  </a:rPr>
                                  <m:t>=</m:t>
                                </m:r>
                                <m:r>
                                  <a:rPr lang="en-US" sz="1600" b="0" i="0" smtClean="0">
                                    <a:effectLst/>
                                    <a:latin typeface="Cambria Math"/>
                                  </a:rPr>
                                  <m:t>4.5</m:t>
                                </m:r>
                                <m:r>
                                  <a:rPr lang="en-US" sz="1600">
                                    <a:effectLst/>
                                    <a:latin typeface="Cambria Math"/>
                                  </a:rPr>
                                  <m:t>𝑉</m:t>
                                </m:r>
                              </m:oMath>
                            </m:oMathPara>
                          </a14:m>
                          <a:endParaRPr lang="en-US" sz="1600" dirty="0">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600" dirty="0" smtClean="0">
                              <a:effectLst/>
                            </a:rPr>
                            <a:t>Apply 20A</a:t>
                          </a:r>
                          <a:endParaRPr lang="en-US" sz="1200" dirty="0">
                            <a:effectLst/>
                            <a:latin typeface="Calibri"/>
                            <a:ea typeface="Calibri"/>
                            <a:cs typeface="Times New Roman"/>
                          </a:endParaRPr>
                        </a:p>
                      </a:txBody>
                      <a:tcPr marL="68580" marR="68580" marT="0" marB="0" anchor="ctr"/>
                    </a:tc>
                  </a:tr>
                  <a:tr h="703726">
                    <a:tc>
                      <a:txBody>
                        <a:bodyPr/>
                        <a:lstStyle/>
                        <a:p>
                          <a:pPr marL="0" marR="0" algn="l">
                            <a:lnSpc>
                              <a:spcPct val="115000"/>
                            </a:lnSpc>
                            <a:spcBef>
                              <a:spcPts val="1200"/>
                            </a:spcBef>
                            <a:spcAft>
                              <a:spcPts val="0"/>
                            </a:spcAft>
                          </a:pPr>
                          <a14:m>
                            <m:oMathPara xmlns:m="http://schemas.openxmlformats.org/officeDocument/2006/math">
                              <m:oMathParaPr>
                                <m:jc m:val="left"/>
                              </m:oMathParaPr>
                              <m:oMath xmlns:m="http://schemas.openxmlformats.org/officeDocument/2006/math">
                                <m:sSub>
                                  <m:sSubPr>
                                    <m:ctrlPr>
                                      <a:rPr lang="en-US" sz="1600" i="1" smtClean="0">
                                        <a:effectLst/>
                                        <a:latin typeface="Cambria Math"/>
                                      </a:rPr>
                                    </m:ctrlPr>
                                  </m:sSubPr>
                                  <m:e>
                                    <m:r>
                                      <a:rPr lang="en-US" sz="1600">
                                        <a:effectLst/>
                                        <a:latin typeface="Cambria Math"/>
                                      </a:rPr>
                                      <m:t>𝑚</m:t>
                                    </m:r>
                                  </m:e>
                                  <m:sub>
                                    <m:r>
                                      <a:rPr lang="en-US" sz="1600">
                                        <a:effectLst/>
                                        <a:latin typeface="Cambria Math"/>
                                      </a:rPr>
                                      <m:t>𝑚</m:t>
                                    </m:r>
                                  </m:sub>
                                </m:sSub>
                                <m:r>
                                  <a:rPr lang="en-US" sz="1600">
                                    <a:effectLst/>
                                    <a:latin typeface="Cambria Math"/>
                                  </a:rPr>
                                  <m:t>= </m:t>
                                </m:r>
                                <m:f>
                                  <m:fPr>
                                    <m:ctrlPr>
                                      <a:rPr lang="en-US" sz="1600" i="1">
                                        <a:effectLst/>
                                        <a:latin typeface="Cambria Math"/>
                                      </a:rPr>
                                    </m:ctrlPr>
                                  </m:fPr>
                                  <m:num>
                                    <m:sSub>
                                      <m:sSubPr>
                                        <m:ctrlPr>
                                          <a:rPr lang="en-US" sz="1600" i="1">
                                            <a:effectLst/>
                                            <a:latin typeface="Cambria Math"/>
                                          </a:rPr>
                                        </m:ctrlPr>
                                      </m:sSubPr>
                                      <m:e>
                                        <m:r>
                                          <a:rPr lang="en-US" sz="1600">
                                            <a:effectLst/>
                                            <a:latin typeface="Cambria Math"/>
                                          </a:rPr>
                                          <m:t>𝐶𝑜𝑑𝑒</m:t>
                                        </m:r>
                                      </m:e>
                                      <m:sub>
                                        <m:r>
                                          <a:rPr lang="en-US" sz="1600">
                                            <a:effectLst/>
                                            <a:latin typeface="Cambria Math"/>
                                          </a:rPr>
                                          <m:t>2</m:t>
                                        </m:r>
                                      </m:sub>
                                    </m:sSub>
                                    <m:r>
                                      <a:rPr lang="en-US" sz="1600">
                                        <a:effectLst/>
                                        <a:latin typeface="Cambria Math"/>
                                      </a:rPr>
                                      <m:t>−</m:t>
                                    </m:r>
                                    <m:sSub>
                                      <m:sSubPr>
                                        <m:ctrlPr>
                                          <a:rPr lang="en-US" sz="1600" i="1">
                                            <a:effectLst/>
                                            <a:latin typeface="Cambria Math"/>
                                          </a:rPr>
                                        </m:ctrlPr>
                                      </m:sSubPr>
                                      <m:e>
                                        <m:r>
                                          <a:rPr lang="en-US" sz="1600">
                                            <a:effectLst/>
                                            <a:latin typeface="Cambria Math"/>
                                          </a:rPr>
                                          <m:t>𝐶𝑜𝑑𝑒</m:t>
                                        </m:r>
                                      </m:e>
                                      <m:sub>
                                        <m:r>
                                          <a:rPr lang="en-US" sz="1600">
                                            <a:effectLst/>
                                            <a:latin typeface="Cambria Math"/>
                                          </a:rPr>
                                          <m:t>1</m:t>
                                        </m:r>
                                      </m:sub>
                                    </m:sSub>
                                  </m:num>
                                  <m:den>
                                    <m:sSub>
                                      <m:sSubPr>
                                        <m:ctrlPr>
                                          <a:rPr lang="en-US" sz="1600" i="1">
                                            <a:effectLst/>
                                            <a:latin typeface="Cambria Math"/>
                                          </a:rPr>
                                        </m:ctrlPr>
                                      </m:sSubPr>
                                      <m:e>
                                        <m:r>
                                          <a:rPr lang="en-US" sz="1600">
                                            <a:effectLst/>
                                            <a:latin typeface="Cambria Math"/>
                                          </a:rPr>
                                          <m:t>𝑉</m:t>
                                        </m:r>
                                      </m:e>
                                      <m:sub>
                                        <m:r>
                                          <a:rPr lang="en-US" sz="1600">
                                            <a:effectLst/>
                                            <a:latin typeface="Cambria Math"/>
                                          </a:rPr>
                                          <m:t>𝐼𝑁</m:t>
                                        </m:r>
                                        <m:r>
                                          <a:rPr lang="en-US" sz="1600">
                                            <a:effectLst/>
                                            <a:latin typeface="Cambria Math"/>
                                          </a:rPr>
                                          <m:t>2</m:t>
                                        </m:r>
                                      </m:sub>
                                    </m:sSub>
                                    <m:r>
                                      <a:rPr lang="en-US" sz="1600">
                                        <a:effectLst/>
                                        <a:latin typeface="Cambria Math"/>
                                      </a:rPr>
                                      <m:t>−</m:t>
                                    </m:r>
                                    <m:sSub>
                                      <m:sSubPr>
                                        <m:ctrlPr>
                                          <a:rPr lang="en-US" sz="1600" i="1">
                                            <a:effectLst/>
                                            <a:latin typeface="Cambria Math"/>
                                          </a:rPr>
                                        </m:ctrlPr>
                                      </m:sSubPr>
                                      <m:e>
                                        <m:r>
                                          <a:rPr lang="en-US" sz="1600">
                                            <a:effectLst/>
                                            <a:latin typeface="Cambria Math"/>
                                          </a:rPr>
                                          <m:t>𝑉</m:t>
                                        </m:r>
                                      </m:e>
                                      <m:sub>
                                        <m:r>
                                          <a:rPr lang="en-US" sz="1600">
                                            <a:effectLst/>
                                            <a:latin typeface="Cambria Math"/>
                                          </a:rPr>
                                          <m:t>𝐼𝑁</m:t>
                                        </m:r>
                                        <m:r>
                                          <a:rPr lang="en-US" sz="1600">
                                            <a:effectLst/>
                                            <a:latin typeface="Cambria Math"/>
                                          </a:rPr>
                                          <m:t>1</m:t>
                                        </m:r>
                                      </m:sub>
                                    </m:sSub>
                                  </m:den>
                                </m:f>
                                <m:r>
                                  <a:rPr lang="en-US" sz="1600">
                                    <a:effectLst/>
                                    <a:latin typeface="Cambria Math"/>
                                  </a:rPr>
                                  <m:t>=</m:t>
                                </m:r>
                                <m:f>
                                  <m:fPr>
                                    <m:ctrlPr>
                                      <a:rPr lang="en-US" sz="1600" i="1">
                                        <a:effectLst/>
                                        <a:latin typeface="Cambria Math"/>
                                      </a:rPr>
                                    </m:ctrlPr>
                                  </m:fPr>
                                  <m:num>
                                    <m:r>
                                      <a:rPr lang="en-US" sz="1600" b="0" i="0" smtClean="0">
                                        <a:effectLst/>
                                        <a:latin typeface="Cambria Math"/>
                                      </a:rPr>
                                      <m:t>59024</m:t>
                                    </m:r>
                                    <m:r>
                                      <a:rPr lang="en-US" sz="1600">
                                        <a:effectLst/>
                                        <a:latin typeface="Cambria Math"/>
                                      </a:rPr>
                                      <m:t>−(</m:t>
                                    </m:r>
                                    <m:r>
                                      <a:rPr lang="en-US" sz="1600" b="0" i="0" smtClean="0">
                                        <a:effectLst/>
                                        <a:latin typeface="Cambria Math"/>
                                      </a:rPr>
                                      <m:t>6580</m:t>
                                    </m:r>
                                    <m:r>
                                      <a:rPr lang="en-US" sz="1600">
                                        <a:effectLst/>
                                        <a:latin typeface="Cambria Math"/>
                                      </a:rPr>
                                      <m:t>)</m:t>
                                    </m:r>
                                  </m:num>
                                  <m:den>
                                    <m:r>
                                      <a:rPr lang="en-US" sz="1600" b="0" i="0" smtClean="0">
                                        <a:effectLst/>
                                        <a:latin typeface="Cambria Math"/>
                                      </a:rPr>
                                      <m:t>4.5</m:t>
                                    </m:r>
                                    <m:r>
                                      <a:rPr lang="en-US" sz="1600">
                                        <a:effectLst/>
                                        <a:latin typeface="Cambria Math"/>
                                      </a:rPr>
                                      <m:t>−</m:t>
                                    </m:r>
                                    <m:r>
                                      <a:rPr lang="en-US" sz="1600" b="0" i="0" smtClean="0">
                                        <a:effectLst/>
                                        <a:latin typeface="Cambria Math"/>
                                      </a:rPr>
                                      <m:t>0.5</m:t>
                                    </m:r>
                                  </m:den>
                                </m:f>
                                <m:r>
                                  <a:rPr lang="en-US" sz="1600">
                                    <a:effectLst/>
                                    <a:latin typeface="Cambria Math"/>
                                  </a:rPr>
                                  <m:t>=</m:t>
                                </m:r>
                                <m:r>
                                  <a:rPr lang="en-US" sz="1600" b="0" i="0" smtClean="0">
                                    <a:effectLst/>
                                    <a:latin typeface="Cambria Math"/>
                                  </a:rPr>
                                  <m:t>13111</m:t>
                                </m:r>
                              </m:oMath>
                            </m:oMathPara>
                          </a14:m>
                          <a:endParaRPr lang="en-US" sz="1600" dirty="0">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600">
                              <a:effectLst/>
                            </a:rPr>
                            <a:t>Compute Slope based on codes</a:t>
                          </a:r>
                          <a:endParaRPr lang="en-US" sz="1200">
                            <a:effectLst/>
                            <a:latin typeface="Calibri"/>
                            <a:ea typeface="Calibri"/>
                            <a:cs typeface="Times New Roman"/>
                          </a:endParaRPr>
                        </a:p>
                      </a:txBody>
                      <a:tcPr marL="68580" marR="68580" marT="0" marB="0" anchor="ctr"/>
                    </a:tc>
                  </a:tr>
                  <a:tr h="340229">
                    <a:tc>
                      <a:txBody>
                        <a:bodyPr/>
                        <a:lstStyle/>
                        <a:p>
                          <a:pPr marL="0" marR="0" algn="l">
                            <a:lnSpc>
                              <a:spcPct val="115000"/>
                            </a:lnSpc>
                            <a:spcBef>
                              <a:spcPts val="1200"/>
                            </a:spcBef>
                            <a:spcAft>
                              <a:spcPts val="0"/>
                            </a:spcAft>
                          </a:pPr>
                          <a14:m>
                            <m:oMathPara xmlns:m="http://schemas.openxmlformats.org/officeDocument/2006/math">
                              <m:oMathParaPr>
                                <m:jc m:val="left"/>
                              </m:oMathParaPr>
                              <m:oMath xmlns:m="http://schemas.openxmlformats.org/officeDocument/2006/math">
                                <m:sSub>
                                  <m:sSubPr>
                                    <m:ctrlPr>
                                      <a:rPr lang="en-US" sz="1600" b="0" i="1" kern="1200" smtClean="0">
                                        <a:solidFill>
                                          <a:schemeClr val="tx1"/>
                                        </a:solidFill>
                                        <a:effectLst/>
                                        <a:latin typeface="Cambria Math"/>
                                        <a:ea typeface="+mn-ea"/>
                                        <a:cs typeface="+mn-cs"/>
                                      </a:rPr>
                                    </m:ctrlPr>
                                  </m:sSubPr>
                                  <m:e>
                                    <m:r>
                                      <a:rPr lang="en-US" sz="1600" b="0" i="1" kern="1200" smtClean="0">
                                        <a:solidFill>
                                          <a:schemeClr val="tx1"/>
                                        </a:solidFill>
                                        <a:effectLst/>
                                        <a:latin typeface="Cambria Math"/>
                                        <a:ea typeface="+mn-ea"/>
                                        <a:cs typeface="+mn-cs"/>
                                      </a:rPr>
                                      <m:t>𝑏</m:t>
                                    </m:r>
                                  </m:e>
                                  <m:sub>
                                    <m:r>
                                      <a:rPr lang="en-US" sz="1600" b="0" i="1" kern="1200" smtClean="0">
                                        <a:solidFill>
                                          <a:schemeClr val="tx1"/>
                                        </a:solidFill>
                                        <a:effectLst/>
                                        <a:latin typeface="Cambria Math"/>
                                        <a:ea typeface="+mn-ea"/>
                                        <a:cs typeface="+mn-cs"/>
                                      </a:rPr>
                                      <m:t>𝑚</m:t>
                                    </m:r>
                                  </m:sub>
                                </m:sSub>
                                <m:r>
                                  <a:rPr lang="en-US" sz="1600" i="1" kern="1200">
                                    <a:solidFill>
                                      <a:schemeClr val="tx1"/>
                                    </a:solidFill>
                                    <a:effectLst/>
                                    <a:latin typeface="Cambria Math"/>
                                    <a:ea typeface="+mn-ea"/>
                                    <a:cs typeface="+mn-cs"/>
                                  </a:rPr>
                                  <m:t>= </m:t>
                                </m:r>
                                <m:r>
                                  <a:rPr lang="en-US" sz="1600" i="1" kern="1200">
                                    <a:solidFill>
                                      <a:schemeClr val="tx1"/>
                                    </a:solidFill>
                                    <a:effectLst/>
                                    <a:latin typeface="Cambria Math"/>
                                    <a:ea typeface="+mn-ea"/>
                                    <a:cs typeface="+mn-cs"/>
                                  </a:rPr>
                                  <m:t>𝐶𝑜𝑑</m:t>
                                </m:r>
                                <m:sSub>
                                  <m:sSubPr>
                                    <m:ctrlPr>
                                      <a:rPr lang="en-US" sz="1600" i="1" kern="1200">
                                        <a:solidFill>
                                          <a:schemeClr val="tx1"/>
                                        </a:solidFill>
                                        <a:effectLst/>
                                        <a:latin typeface="Cambria Math"/>
                                        <a:ea typeface="+mn-ea"/>
                                        <a:cs typeface="+mn-cs"/>
                                      </a:rPr>
                                    </m:ctrlPr>
                                  </m:sSubPr>
                                  <m:e>
                                    <m:r>
                                      <a:rPr lang="en-US" sz="1600" i="1" kern="1200">
                                        <a:solidFill>
                                          <a:schemeClr val="tx1"/>
                                        </a:solidFill>
                                        <a:effectLst/>
                                        <a:latin typeface="Cambria Math"/>
                                        <a:ea typeface="+mn-ea"/>
                                        <a:cs typeface="+mn-cs"/>
                                      </a:rPr>
                                      <m:t>𝑒</m:t>
                                    </m:r>
                                  </m:e>
                                  <m:sub>
                                    <m:r>
                                      <a:rPr lang="en-US" sz="1600" i="1" kern="1200">
                                        <a:solidFill>
                                          <a:schemeClr val="tx1"/>
                                        </a:solidFill>
                                        <a:effectLst/>
                                        <a:latin typeface="Cambria Math"/>
                                        <a:ea typeface="+mn-ea"/>
                                        <a:cs typeface="+mn-cs"/>
                                      </a:rPr>
                                      <m:t>1</m:t>
                                    </m:r>
                                  </m:sub>
                                </m:sSub>
                                <m:r>
                                  <a:rPr lang="en-US" sz="1600" i="1" kern="1200">
                                    <a:solidFill>
                                      <a:schemeClr val="tx1"/>
                                    </a:solidFill>
                                    <a:effectLst/>
                                    <a:latin typeface="Cambria Math"/>
                                    <a:ea typeface="+mn-ea"/>
                                    <a:cs typeface="+mn-cs"/>
                                  </a:rPr>
                                  <m:t>−</m:t>
                                </m:r>
                                <m:sSub>
                                  <m:sSubPr>
                                    <m:ctrlPr>
                                      <a:rPr lang="en-US" sz="1600" i="1" kern="1200">
                                        <a:solidFill>
                                          <a:schemeClr val="tx1"/>
                                        </a:solidFill>
                                        <a:effectLst/>
                                        <a:latin typeface="Cambria Math"/>
                                        <a:ea typeface="+mn-ea"/>
                                        <a:cs typeface="+mn-cs"/>
                                      </a:rPr>
                                    </m:ctrlPr>
                                  </m:sSubPr>
                                  <m:e>
                                    <m:r>
                                      <a:rPr lang="en-US" sz="1600" i="1" kern="1200">
                                        <a:solidFill>
                                          <a:schemeClr val="tx1"/>
                                        </a:solidFill>
                                        <a:effectLst/>
                                        <a:latin typeface="Cambria Math"/>
                                        <a:ea typeface="+mn-ea"/>
                                        <a:cs typeface="+mn-cs"/>
                                      </a:rPr>
                                      <m:t>𝑚</m:t>
                                    </m:r>
                                  </m:e>
                                  <m:sub>
                                    <m:r>
                                      <a:rPr lang="en-US" sz="1600" i="1" kern="1200">
                                        <a:solidFill>
                                          <a:schemeClr val="tx1"/>
                                        </a:solidFill>
                                        <a:effectLst/>
                                        <a:latin typeface="Cambria Math"/>
                                        <a:ea typeface="+mn-ea"/>
                                        <a:cs typeface="+mn-cs"/>
                                      </a:rPr>
                                      <m:t>𝑚</m:t>
                                    </m:r>
                                  </m:sub>
                                </m:sSub>
                                <m:r>
                                  <a:rPr lang="en-US" sz="1600" i="1" kern="1200">
                                    <a:solidFill>
                                      <a:schemeClr val="tx1"/>
                                    </a:solidFill>
                                    <a:effectLst/>
                                    <a:latin typeface="Cambria Math"/>
                                    <a:ea typeface="+mn-ea"/>
                                    <a:cs typeface="+mn-cs"/>
                                  </a:rPr>
                                  <m:t>∙</m:t>
                                </m:r>
                                <m:sSub>
                                  <m:sSubPr>
                                    <m:ctrlPr>
                                      <a:rPr lang="en-US" sz="1600" i="1" kern="1200">
                                        <a:solidFill>
                                          <a:schemeClr val="tx1"/>
                                        </a:solidFill>
                                        <a:effectLst/>
                                        <a:latin typeface="Cambria Math"/>
                                        <a:ea typeface="+mn-ea"/>
                                        <a:cs typeface="+mn-cs"/>
                                      </a:rPr>
                                    </m:ctrlPr>
                                  </m:sSubPr>
                                  <m:e>
                                    <m:r>
                                      <a:rPr lang="en-US" sz="1600" i="1" kern="1200">
                                        <a:solidFill>
                                          <a:schemeClr val="tx1"/>
                                        </a:solidFill>
                                        <a:effectLst/>
                                        <a:latin typeface="Cambria Math"/>
                                        <a:ea typeface="+mn-ea"/>
                                        <a:cs typeface="+mn-cs"/>
                                      </a:rPr>
                                      <m:t>𝑉</m:t>
                                    </m:r>
                                  </m:e>
                                  <m:sub>
                                    <m:r>
                                      <a:rPr lang="en-US" sz="1600" i="1" kern="1200">
                                        <a:solidFill>
                                          <a:schemeClr val="tx1"/>
                                        </a:solidFill>
                                        <a:effectLst/>
                                        <a:latin typeface="Cambria Math"/>
                                        <a:ea typeface="+mn-ea"/>
                                        <a:cs typeface="+mn-cs"/>
                                      </a:rPr>
                                      <m:t>𝐼𝑁</m:t>
                                    </m:r>
                                    <m:r>
                                      <a:rPr lang="en-US" sz="1600" i="1" kern="1200">
                                        <a:solidFill>
                                          <a:schemeClr val="tx1"/>
                                        </a:solidFill>
                                        <a:effectLst/>
                                        <a:latin typeface="Cambria Math"/>
                                        <a:ea typeface="+mn-ea"/>
                                        <a:cs typeface="+mn-cs"/>
                                      </a:rPr>
                                      <m:t>1</m:t>
                                    </m:r>
                                  </m:sub>
                                </m:sSub>
                                <m:r>
                                  <a:rPr lang="en-US" sz="1600" b="0" i="1" kern="1200" smtClean="0">
                                    <a:solidFill>
                                      <a:schemeClr val="tx1"/>
                                    </a:solidFill>
                                    <a:effectLst/>
                                    <a:latin typeface="Cambria Math"/>
                                    <a:ea typeface="+mn-ea"/>
                                    <a:cs typeface="+mn-cs"/>
                                  </a:rPr>
                                  <m:t>=6580−13111</m:t>
                                </m:r>
                                <m:r>
                                  <a:rPr lang="en-US" sz="1600" b="0" i="1" kern="1200" smtClean="0">
                                    <a:solidFill>
                                      <a:schemeClr val="tx1"/>
                                    </a:solidFill>
                                    <a:effectLst/>
                                    <a:latin typeface="Cambria Math"/>
                                    <a:ea typeface="Cambria Math"/>
                                    <a:cs typeface="+mn-cs"/>
                                  </a:rPr>
                                  <m:t>∙0.5=24.5</m:t>
                                </m:r>
                              </m:oMath>
                            </m:oMathPara>
                          </a14:m>
                          <a:endParaRPr lang="en-US" sz="1600" dirty="0">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600" dirty="0">
                              <a:effectLst/>
                            </a:rPr>
                            <a:t>Offset</a:t>
                          </a:r>
                          <a:endParaRPr lang="en-US" sz="1200" dirty="0">
                            <a:effectLst/>
                            <a:latin typeface="Calibri"/>
                            <a:ea typeface="Calibri"/>
                            <a:cs typeface="Times New Roman"/>
                          </a:endParaRPr>
                        </a:p>
                      </a:txBody>
                      <a:tcPr marL="68580" marR="68580" marT="0" marB="0" anchor="ctr"/>
                    </a:tc>
                  </a:tr>
                  <a:tr h="370739">
                    <a:tc>
                      <a:txBody>
                        <a:bodyPr/>
                        <a:lstStyle/>
                        <a:p>
                          <a:pPr marL="0" marR="0" algn="l">
                            <a:lnSpc>
                              <a:spcPct val="115000"/>
                            </a:lnSpc>
                            <a:spcBef>
                              <a:spcPts val="1200"/>
                            </a:spcBef>
                            <a:spcAft>
                              <a:spcPts val="0"/>
                            </a:spcAft>
                          </a:pPr>
                          <a14:m>
                            <m:oMathPara xmlns:m="http://schemas.openxmlformats.org/officeDocument/2006/math">
                              <m:oMathParaPr>
                                <m:jc m:val="left"/>
                              </m:oMathParaPr>
                              <m:oMath xmlns:m="http://schemas.openxmlformats.org/officeDocument/2006/math">
                                <m:sSub>
                                  <m:sSubPr>
                                    <m:ctrlPr>
                                      <a:rPr lang="en-US" sz="1600" i="1">
                                        <a:effectLst/>
                                        <a:latin typeface="Cambria Math"/>
                                      </a:rPr>
                                    </m:ctrlPr>
                                  </m:sSubPr>
                                  <m:e>
                                    <m:r>
                                      <a:rPr lang="en-US" sz="1600">
                                        <a:effectLst/>
                                        <a:latin typeface="Cambria Math"/>
                                      </a:rPr>
                                      <m:t>𝑉</m:t>
                                    </m:r>
                                  </m:e>
                                  <m:sub>
                                    <m:r>
                                      <a:rPr lang="en-US" sz="1600">
                                        <a:effectLst/>
                                        <a:latin typeface="Cambria Math"/>
                                      </a:rPr>
                                      <m:t>𝐼𝑁</m:t>
                                    </m:r>
                                    <m:r>
                                      <a:rPr lang="en-US" sz="1600">
                                        <a:effectLst/>
                                        <a:latin typeface="Cambria Math"/>
                                      </a:rPr>
                                      <m:t>_</m:t>
                                    </m:r>
                                    <m:r>
                                      <a:rPr lang="en-US" sz="1600">
                                        <a:effectLst/>
                                        <a:latin typeface="Cambria Math"/>
                                      </a:rPr>
                                      <m:t>𝑎𝑝𝑝𝑙𝑖𝑒𝑑</m:t>
                                    </m:r>
                                  </m:sub>
                                </m:sSub>
                                <m:r>
                                  <a:rPr lang="en-US" sz="1600">
                                    <a:effectLst/>
                                    <a:latin typeface="Cambria Math"/>
                                  </a:rPr>
                                  <m:t>= 2.0</m:t>
                                </m:r>
                                <m:r>
                                  <a:rPr lang="en-US" sz="1600">
                                    <a:effectLst/>
                                    <a:latin typeface="Cambria Math"/>
                                  </a:rPr>
                                  <m:t>𝑉</m:t>
                                </m:r>
                              </m:oMath>
                            </m:oMathPara>
                          </a14:m>
                          <a:endParaRPr lang="en-US" sz="1600" dirty="0">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600" dirty="0">
                              <a:effectLst/>
                            </a:rPr>
                            <a:t>Example Input</a:t>
                          </a:r>
                          <a:endParaRPr lang="en-US" sz="1200" dirty="0">
                            <a:effectLst/>
                            <a:latin typeface="Calibri"/>
                            <a:ea typeface="Calibri"/>
                            <a:cs typeface="Times New Roman"/>
                          </a:endParaRPr>
                        </a:p>
                      </a:txBody>
                      <a:tcPr marL="68580" marR="68580" marT="0" marB="0" anchor="ctr"/>
                    </a:tc>
                  </a:tr>
                  <a:tr h="340229">
                    <a:tc>
                      <a:txBody>
                        <a:bodyPr/>
                        <a:lstStyle/>
                        <a:p>
                          <a:pPr marL="0" marR="0" algn="l">
                            <a:lnSpc>
                              <a:spcPct val="115000"/>
                            </a:lnSpc>
                            <a:spcBef>
                              <a:spcPts val="1200"/>
                            </a:spcBef>
                            <a:spcAft>
                              <a:spcPts val="0"/>
                            </a:spcAft>
                          </a:pPr>
                          <a14:m>
                            <m:oMathPara xmlns:m="http://schemas.openxmlformats.org/officeDocument/2006/math">
                              <m:oMathParaPr>
                                <m:jc m:val="left"/>
                              </m:oMathParaPr>
                              <m:oMath xmlns:m="http://schemas.openxmlformats.org/officeDocument/2006/math">
                                <m:r>
                                  <a:rPr lang="en-US" sz="1600" smtClean="0">
                                    <a:effectLst/>
                                    <a:latin typeface="Cambria Math"/>
                                  </a:rPr>
                                  <m:t>𝐶𝑜𝑑𝑒</m:t>
                                </m:r>
                                <m:r>
                                  <a:rPr lang="en-US" sz="1600" smtClean="0">
                                    <a:effectLst/>
                                    <a:latin typeface="Cambria Math"/>
                                  </a:rPr>
                                  <m:t>=26246</m:t>
                                </m:r>
                              </m:oMath>
                            </m:oMathPara>
                          </a14:m>
                          <a:endParaRPr lang="en-US" sz="1600" dirty="0">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600" dirty="0">
                              <a:effectLst/>
                            </a:rPr>
                            <a:t>Output code</a:t>
                          </a:r>
                          <a:endParaRPr lang="en-US" sz="1200" dirty="0">
                            <a:effectLst/>
                            <a:latin typeface="Calibri"/>
                            <a:ea typeface="Calibri"/>
                            <a:cs typeface="Times New Roman"/>
                          </a:endParaRPr>
                        </a:p>
                      </a:txBody>
                      <a:tcPr marL="68580" marR="68580" marT="0" marB="0" anchor="ctr"/>
                    </a:tc>
                  </a:tr>
                  <a:tr h="680459">
                    <a:tc>
                      <a:txBody>
                        <a:bodyPr/>
                        <a:lstStyle/>
                        <a:p>
                          <a:pPr marL="0" marR="0" algn="l">
                            <a:lnSpc>
                              <a:spcPct val="115000"/>
                            </a:lnSpc>
                            <a:spcBef>
                              <a:spcPts val="1200"/>
                            </a:spcBef>
                            <a:spcAft>
                              <a:spcPts val="0"/>
                            </a:spcAft>
                          </a:pPr>
                          <a14:m>
                            <m:oMathPara xmlns:m="http://schemas.openxmlformats.org/officeDocument/2006/math">
                              <m:oMathParaPr>
                                <m:jc m:val="left"/>
                              </m:oMathParaPr>
                              <m:oMath xmlns:m="http://schemas.openxmlformats.org/officeDocument/2006/math">
                                <m:sSub>
                                  <m:sSubPr>
                                    <m:ctrlPr>
                                      <a:rPr lang="en-US" sz="1600" i="1" smtClean="0">
                                        <a:effectLst/>
                                        <a:latin typeface="Cambria Math"/>
                                      </a:rPr>
                                    </m:ctrlPr>
                                  </m:sSubPr>
                                  <m:e>
                                    <m:r>
                                      <a:rPr lang="en-US" sz="1600">
                                        <a:effectLst/>
                                        <a:latin typeface="Cambria Math"/>
                                      </a:rPr>
                                      <m:t>𝑉</m:t>
                                    </m:r>
                                  </m:e>
                                  <m:sub>
                                    <m:r>
                                      <a:rPr lang="en-US" sz="1600">
                                        <a:effectLst/>
                                        <a:latin typeface="Cambria Math"/>
                                      </a:rPr>
                                      <m:t>𝐼𝑁</m:t>
                                    </m:r>
                                    <m:r>
                                      <a:rPr lang="en-US" sz="1600">
                                        <a:effectLst/>
                                        <a:latin typeface="Cambria Math"/>
                                      </a:rPr>
                                      <m:t>_</m:t>
                                    </m:r>
                                    <m:r>
                                      <a:rPr lang="en-US" sz="1600">
                                        <a:effectLst/>
                                        <a:latin typeface="Cambria Math"/>
                                      </a:rPr>
                                      <m:t>𝑢𝑛𝑐𝑎𝑙</m:t>
                                    </m:r>
                                  </m:sub>
                                </m:sSub>
                                <m:r>
                                  <a:rPr lang="en-US" sz="1600">
                                    <a:effectLst/>
                                    <a:latin typeface="Cambria Math"/>
                                  </a:rPr>
                                  <m:t>= </m:t>
                                </m:r>
                                <m:r>
                                  <a:rPr lang="en-US" sz="1600">
                                    <a:effectLst/>
                                    <a:latin typeface="Cambria Math"/>
                                  </a:rPr>
                                  <m:t>𝐶𝑜𝑑𝑒</m:t>
                                </m:r>
                                <m:r>
                                  <a:rPr lang="en-US" sz="1600">
                                    <a:effectLst/>
                                    <a:latin typeface="Cambria Math"/>
                                  </a:rPr>
                                  <m:t>∙</m:t>
                                </m:r>
                                <m:r>
                                  <a:rPr lang="en-US" sz="1600">
                                    <a:effectLst/>
                                    <a:latin typeface="Cambria Math"/>
                                  </a:rPr>
                                  <m:t>𝐿𝑆𝐵</m:t>
                                </m:r>
                                <m:r>
                                  <a:rPr lang="en-US" sz="1600">
                                    <a:effectLst/>
                                    <a:latin typeface="Cambria Math"/>
                                  </a:rPr>
                                  <m:t>=26246∙7</m:t>
                                </m:r>
                                <m:r>
                                  <a:rPr lang="en-US" sz="1600" b="0" i="1" smtClean="0">
                                    <a:effectLst/>
                                    <a:latin typeface="Cambria Math"/>
                                  </a:rPr>
                                  <m:t>6.029</m:t>
                                </m:r>
                                <m:r>
                                  <m:rPr>
                                    <m:sty m:val="p"/>
                                  </m:rPr>
                                  <a:rPr lang="el-GR" sz="1600" b="0" i="1" smtClean="0">
                                    <a:effectLst/>
                                    <a:latin typeface="Cambria Math"/>
                                    <a:ea typeface="Cambria Math"/>
                                  </a:rPr>
                                  <m:t>μ</m:t>
                                </m:r>
                                <m:r>
                                  <a:rPr lang="en-US" sz="1600" b="0" i="1" smtClean="0">
                                    <a:effectLst/>
                                    <a:latin typeface="Cambria Math"/>
                                    <a:ea typeface="Cambria Math"/>
                                  </a:rPr>
                                  <m:t>𝑉</m:t>
                                </m:r>
                                <m:r>
                                  <a:rPr lang="en-US" sz="1600">
                                    <a:effectLst/>
                                    <a:latin typeface="Cambria Math"/>
                                  </a:rPr>
                                  <m:t>=2.0</m:t>
                                </m:r>
                                <m:r>
                                  <a:rPr lang="en-US" sz="1600" b="0" i="0" smtClean="0">
                                    <a:effectLst/>
                                    <a:latin typeface="Cambria Math"/>
                                  </a:rPr>
                                  <m:t>0</m:t>
                                </m:r>
                                <m:r>
                                  <a:rPr lang="en-US" sz="1600">
                                    <a:effectLst/>
                                    <a:latin typeface="Cambria Math"/>
                                  </a:rPr>
                                  <m:t>2</m:t>
                                </m:r>
                                <m:r>
                                  <a:rPr lang="en-US" sz="1600">
                                    <a:effectLst/>
                                    <a:latin typeface="Cambria Math"/>
                                  </a:rPr>
                                  <m:t>𝑉</m:t>
                                </m:r>
                              </m:oMath>
                            </m:oMathPara>
                          </a14:m>
                          <a:endParaRPr lang="en-US" sz="1600" dirty="0">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600" dirty="0">
                              <a:effectLst/>
                            </a:rPr>
                            <a:t>Uncalibrated </a:t>
                          </a:r>
                          <a:r>
                            <a:rPr lang="en-US" sz="1600" dirty="0" smtClean="0">
                              <a:effectLst/>
                            </a:rPr>
                            <a:t>2mV </a:t>
                          </a:r>
                          <a:r>
                            <a:rPr lang="en-US" sz="1600" dirty="0">
                              <a:effectLst/>
                            </a:rPr>
                            <a:t>error</a:t>
                          </a:r>
                          <a:endParaRPr lang="en-US" sz="1200" dirty="0">
                            <a:effectLst/>
                            <a:latin typeface="Calibri"/>
                            <a:ea typeface="Calibri"/>
                            <a:cs typeface="Times New Roman"/>
                          </a:endParaRPr>
                        </a:p>
                      </a:txBody>
                      <a:tcPr marL="68580" marR="68580" marT="0" marB="0" anchor="ctr"/>
                    </a:tc>
                  </a:tr>
                  <a:tr h="705345">
                    <a:tc>
                      <a:txBody>
                        <a:bodyPr/>
                        <a:lstStyle/>
                        <a:p>
                          <a:pPr marL="0" marR="0" algn="l">
                            <a:lnSpc>
                              <a:spcPct val="115000"/>
                            </a:lnSpc>
                            <a:spcBef>
                              <a:spcPts val="1200"/>
                            </a:spcBef>
                            <a:spcAft>
                              <a:spcPts val="0"/>
                            </a:spcAft>
                          </a:pPr>
                          <a14:m>
                            <m:oMathPara xmlns:m="http://schemas.openxmlformats.org/officeDocument/2006/math">
                              <m:oMathParaPr>
                                <m:jc m:val="left"/>
                              </m:oMathParaPr>
                              <m:oMath xmlns:m="http://schemas.openxmlformats.org/officeDocument/2006/math">
                                <m:sSub>
                                  <m:sSubPr>
                                    <m:ctrlPr>
                                      <a:rPr lang="en-US" sz="1600" i="1" smtClean="0">
                                        <a:effectLst/>
                                        <a:latin typeface="Cambria Math"/>
                                      </a:rPr>
                                    </m:ctrlPr>
                                  </m:sSubPr>
                                  <m:e>
                                    <m:r>
                                      <a:rPr lang="en-US" sz="1600">
                                        <a:effectLst/>
                                        <a:latin typeface="Cambria Math"/>
                                      </a:rPr>
                                      <m:t>𝑉</m:t>
                                    </m:r>
                                  </m:e>
                                  <m:sub>
                                    <m:r>
                                      <a:rPr lang="en-US" sz="1600">
                                        <a:effectLst/>
                                        <a:latin typeface="Cambria Math"/>
                                      </a:rPr>
                                      <m:t>𝐼𝑁</m:t>
                                    </m:r>
                                  </m:sub>
                                </m:sSub>
                                <m:r>
                                  <a:rPr lang="en-US" sz="1600">
                                    <a:effectLst/>
                                    <a:latin typeface="Cambria Math"/>
                                  </a:rPr>
                                  <m:t>= </m:t>
                                </m:r>
                                <m:f>
                                  <m:fPr>
                                    <m:ctrlPr>
                                      <a:rPr lang="en-US" sz="1600" i="1">
                                        <a:effectLst/>
                                        <a:latin typeface="Cambria Math"/>
                                      </a:rPr>
                                    </m:ctrlPr>
                                  </m:fPr>
                                  <m:num>
                                    <m:r>
                                      <a:rPr lang="en-US" sz="1600">
                                        <a:effectLst/>
                                        <a:latin typeface="Cambria Math"/>
                                      </a:rPr>
                                      <m:t>𝐶𝑜𝑑𝑒</m:t>
                                    </m:r>
                                    <m:r>
                                      <a:rPr lang="en-US" sz="1600">
                                        <a:effectLst/>
                                        <a:latin typeface="Cambria Math"/>
                                      </a:rPr>
                                      <m:t>−</m:t>
                                    </m:r>
                                    <m:sSub>
                                      <m:sSubPr>
                                        <m:ctrlPr>
                                          <a:rPr lang="en-US" sz="1600" i="1" smtClean="0">
                                            <a:effectLst/>
                                            <a:latin typeface="Cambria Math"/>
                                          </a:rPr>
                                        </m:ctrlPr>
                                      </m:sSubPr>
                                      <m:e>
                                        <m:r>
                                          <a:rPr lang="en-US" sz="1600" b="0" i="1" smtClean="0">
                                            <a:effectLst/>
                                            <a:latin typeface="Cambria Math"/>
                                          </a:rPr>
                                          <m:t>𝑏</m:t>
                                        </m:r>
                                      </m:e>
                                      <m:sub>
                                        <m:r>
                                          <a:rPr lang="en-US" sz="1600" b="0" i="1" smtClean="0">
                                            <a:effectLst/>
                                            <a:latin typeface="Cambria Math"/>
                                          </a:rPr>
                                          <m:t>𝑚</m:t>
                                        </m:r>
                                      </m:sub>
                                    </m:sSub>
                                  </m:num>
                                  <m:den>
                                    <m:sSub>
                                      <m:sSubPr>
                                        <m:ctrlPr>
                                          <a:rPr lang="en-US" sz="1600" i="1">
                                            <a:effectLst/>
                                            <a:latin typeface="Cambria Math"/>
                                          </a:rPr>
                                        </m:ctrlPr>
                                      </m:sSubPr>
                                      <m:e>
                                        <m:r>
                                          <a:rPr lang="en-US" sz="1600">
                                            <a:effectLst/>
                                            <a:latin typeface="Cambria Math"/>
                                          </a:rPr>
                                          <m:t>𝑚</m:t>
                                        </m:r>
                                      </m:e>
                                      <m:sub>
                                        <m:r>
                                          <a:rPr lang="en-US" sz="1600">
                                            <a:effectLst/>
                                            <a:latin typeface="Cambria Math"/>
                                          </a:rPr>
                                          <m:t>𝑚</m:t>
                                        </m:r>
                                      </m:sub>
                                    </m:sSub>
                                  </m:den>
                                </m:f>
                                <m:r>
                                  <a:rPr lang="en-US" sz="1600">
                                    <a:effectLst/>
                                    <a:latin typeface="Cambria Math"/>
                                  </a:rPr>
                                  <m:t>=</m:t>
                                </m:r>
                                <m:f>
                                  <m:fPr>
                                    <m:ctrlPr>
                                      <a:rPr lang="en-US" sz="1600" i="1">
                                        <a:effectLst/>
                                        <a:latin typeface="Cambria Math"/>
                                      </a:rPr>
                                    </m:ctrlPr>
                                  </m:fPr>
                                  <m:num>
                                    <m:r>
                                      <a:rPr lang="en-US" sz="1600" b="0" i="0" smtClean="0">
                                        <a:effectLst/>
                                        <a:latin typeface="Cambria Math"/>
                                      </a:rPr>
                                      <m:t>26246</m:t>
                                    </m:r>
                                    <m:r>
                                      <a:rPr lang="en-US" sz="1600">
                                        <a:effectLst/>
                                        <a:latin typeface="Cambria Math"/>
                                      </a:rPr>
                                      <m:t>−(</m:t>
                                    </m:r>
                                    <m:r>
                                      <a:rPr lang="en-US" sz="1600" b="0" i="0" smtClean="0">
                                        <a:effectLst/>
                                        <a:latin typeface="Cambria Math"/>
                                      </a:rPr>
                                      <m:t>24.5</m:t>
                                    </m:r>
                                    <m:r>
                                      <a:rPr lang="en-US" sz="1600">
                                        <a:effectLst/>
                                        <a:latin typeface="Cambria Math"/>
                                      </a:rPr>
                                      <m:t>)</m:t>
                                    </m:r>
                                  </m:num>
                                  <m:den>
                                    <m:r>
                                      <a:rPr lang="en-US" sz="1600" b="0" i="0" smtClean="0">
                                        <a:effectLst/>
                                        <a:latin typeface="Cambria Math"/>
                                      </a:rPr>
                                      <m:t>13111</m:t>
                                    </m:r>
                                  </m:den>
                                </m:f>
                                <m:r>
                                  <a:rPr lang="en-US" sz="1600">
                                    <a:effectLst/>
                                    <a:latin typeface="Cambria Math"/>
                                  </a:rPr>
                                  <m:t>=</m:t>
                                </m:r>
                                <m:r>
                                  <a:rPr lang="en-US" sz="1600" b="0" i="0" smtClean="0">
                                    <a:effectLst/>
                                    <a:latin typeface="Cambria Math"/>
                                  </a:rPr>
                                  <m:t>2.0000</m:t>
                                </m:r>
                                <m:r>
                                  <a:rPr lang="en-US" sz="1600">
                                    <a:effectLst/>
                                    <a:latin typeface="Cambria Math"/>
                                  </a:rPr>
                                  <m:t>𝑉</m:t>
                                </m:r>
                              </m:oMath>
                            </m:oMathPara>
                          </a14:m>
                          <a:endParaRPr lang="en-US" sz="1600" dirty="0">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600" dirty="0" smtClean="0">
                              <a:effectLst/>
                            </a:rPr>
                            <a:t>Calibration </a:t>
                          </a:r>
                          <a:r>
                            <a:rPr lang="en-US" sz="1600" baseline="0" dirty="0" smtClean="0">
                              <a:effectLst/>
                            </a:rPr>
                            <a:t>eliminates error</a:t>
                          </a:r>
                          <a:endParaRPr lang="en-US" sz="1200" dirty="0" smtClean="0">
                            <a:effectLst/>
                            <a:latin typeface="Calibri"/>
                            <a:cs typeface="Times New Roman"/>
                          </a:endParaRPr>
                        </a:p>
                      </a:txBody>
                      <a:tcPr marL="68580" marR="68580" marT="0" marB="0" anchor="ctr"/>
                    </a:tc>
                  </a:tr>
                </a:tbl>
              </a:graphicData>
            </a:graphic>
          </p:graphicFrame>
        </mc:Choice>
        <mc:Fallback xmlns="">
          <p:graphicFrame>
            <p:nvGraphicFramePr>
              <p:cNvPr id="7" name="Table 6"/>
              <p:cNvGraphicFramePr>
                <a:graphicFrameLocks noGrp="1"/>
              </p:cNvGraphicFramePr>
              <p:nvPr>
                <p:extLst>
                  <p:ext uri="{D42A27DB-BD31-4B8C-83A1-F6EECF244321}">
                    <p14:modId xmlns:p14="http://schemas.microsoft.com/office/powerpoint/2010/main" val="4075337527"/>
                  </p:ext>
                </p:extLst>
              </p:nvPr>
            </p:nvGraphicFramePr>
            <p:xfrm>
              <a:off x="7086600" y="1828800"/>
              <a:ext cx="7391400" cy="4190999"/>
            </p:xfrm>
            <a:graphic>
              <a:graphicData uri="http://schemas.openxmlformats.org/drawingml/2006/table">
                <a:tbl>
                  <a:tblPr firstRow="1" firstCol="1" bandRow="1">
                    <a:tableStyleId>{2D5ABB26-0587-4C30-8999-92F81FD0307C}</a:tableStyleId>
                  </a:tblPr>
                  <a:tblGrid>
                    <a:gridCol w="5029200"/>
                    <a:gridCol w="2362200"/>
                  </a:tblGrid>
                  <a:tr h="369814">
                    <a:tc grid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000" b="1" i="0" u="none" strike="noStrike" cap="none" normalizeH="0" baseline="0" dirty="0" smtClean="0">
                              <a:ln>
                                <a:noFill/>
                              </a:ln>
                              <a:solidFill>
                                <a:srgbClr val="FF0000"/>
                              </a:solidFill>
                              <a:effectLst/>
                              <a:latin typeface="Arial" pitchFamily="34" charset="0"/>
                              <a:ea typeface="Calibri" pitchFamily="34" charset="0"/>
                              <a:cs typeface="Arial" pitchFamily="34" charset="0"/>
                            </a:rPr>
                            <a:t>Example calculation for Offset and Gain Error:</a:t>
                          </a:r>
                          <a:endParaRPr kumimoji="0" lang="en-US" altLang="en-US" sz="1200" b="1" i="0" u="none" strike="noStrike" cap="none" normalizeH="0" baseline="0" dirty="0" smtClean="0">
                            <a:ln>
                              <a:noFill/>
                            </a:ln>
                            <a:solidFill>
                              <a:schemeClr val="tx1"/>
                            </a:solidFill>
                            <a:effectLst/>
                            <a:latin typeface="Arial" pitchFamily="34" charset="0"/>
                            <a:cs typeface="Arial" pitchFamily="34" charset="0"/>
                          </a:endParaRPr>
                        </a:p>
                      </a:txBody>
                      <a:tcPr marL="68580" marR="68580" marT="0" marB="0" anchor="ctr"/>
                    </a:tc>
                    <a:tc hMerge="1">
                      <a:txBody>
                        <a:bodyPr/>
                        <a:lstStyle/>
                        <a:p>
                          <a:pPr marL="0" marR="0">
                            <a:lnSpc>
                              <a:spcPct val="115000"/>
                            </a:lnSpc>
                            <a:spcBef>
                              <a:spcPts val="0"/>
                            </a:spcBef>
                            <a:spcAft>
                              <a:spcPts val="0"/>
                            </a:spcAft>
                          </a:pPr>
                          <a:endParaRPr lang="en-US" sz="1100" dirty="0">
                            <a:effectLst/>
                            <a:latin typeface="Calibri"/>
                            <a:ea typeface="Calibri"/>
                            <a:cs typeface="Times New Roman"/>
                          </a:endParaRPr>
                        </a:p>
                      </a:txBody>
                      <a:tcPr marL="68580" marR="68580" marT="0" marB="0" anchor="ctr"/>
                    </a:tc>
                  </a:tr>
                  <a:tr h="340229">
                    <a:tc>
                      <a:txBody>
                        <a:bodyPr/>
                        <a:lstStyle/>
                        <a:p>
                          <a:endParaRPr lang="en-US"/>
                        </a:p>
                      </a:txBody>
                      <a:tcPr marL="68580" marR="68580" marT="0" marB="0" anchor="ctr">
                        <a:blipFill rotWithShape="1">
                          <a:blip r:embed="rId7"/>
                          <a:stretch>
                            <a:fillRect l="-121" t="-121818" r="-46909" b="-1049091"/>
                          </a:stretch>
                        </a:blipFill>
                      </a:tcPr>
                    </a:tc>
                    <a:tc>
                      <a:txBody>
                        <a:bodyPr/>
                        <a:lstStyle/>
                        <a:p>
                          <a:pPr marL="0" marR="0">
                            <a:lnSpc>
                              <a:spcPct val="115000"/>
                            </a:lnSpc>
                            <a:spcBef>
                              <a:spcPts val="0"/>
                            </a:spcBef>
                            <a:spcAft>
                              <a:spcPts val="0"/>
                            </a:spcAft>
                          </a:pPr>
                          <a:r>
                            <a:rPr lang="en-US" sz="1600" dirty="0" smtClean="0">
                              <a:effectLst/>
                            </a:rPr>
                            <a:t>Apply 0A</a:t>
                          </a:r>
                          <a:endParaRPr lang="en-US" sz="1200" dirty="0">
                            <a:effectLst/>
                            <a:latin typeface="Calibri"/>
                            <a:ea typeface="Calibri"/>
                            <a:cs typeface="Times New Roman"/>
                          </a:endParaRPr>
                        </a:p>
                      </a:txBody>
                      <a:tcPr marL="68580" marR="68580" marT="0" marB="0" anchor="ctr"/>
                    </a:tc>
                  </a:tr>
                  <a:tr h="340229">
                    <a:tc>
                      <a:txBody>
                        <a:bodyPr/>
                        <a:lstStyle/>
                        <a:p>
                          <a:endParaRPr lang="en-US"/>
                        </a:p>
                      </a:txBody>
                      <a:tcPr marL="68580" marR="68580" marT="0" marB="0" anchor="ctr">
                        <a:blipFill rotWithShape="1">
                          <a:blip r:embed="rId7"/>
                          <a:stretch>
                            <a:fillRect l="-121" t="-217857" r="-46909" b="-930357"/>
                          </a:stretch>
                        </a:blipFill>
                      </a:tcPr>
                    </a:tc>
                    <a:tc>
                      <a:txBody>
                        <a:bodyPr/>
                        <a:lstStyle/>
                        <a:p>
                          <a:pPr marL="0" marR="0">
                            <a:lnSpc>
                              <a:spcPct val="115000"/>
                            </a:lnSpc>
                            <a:spcBef>
                              <a:spcPts val="0"/>
                            </a:spcBef>
                            <a:spcAft>
                              <a:spcPts val="0"/>
                            </a:spcAft>
                          </a:pPr>
                          <a:r>
                            <a:rPr lang="en-US" sz="1600" dirty="0" smtClean="0">
                              <a:effectLst/>
                            </a:rPr>
                            <a:t>Apply 20A</a:t>
                          </a:r>
                          <a:endParaRPr lang="en-US" sz="1200" dirty="0">
                            <a:effectLst/>
                            <a:latin typeface="Calibri"/>
                            <a:ea typeface="Calibri"/>
                            <a:cs typeface="Times New Roman"/>
                          </a:endParaRPr>
                        </a:p>
                      </a:txBody>
                      <a:tcPr marL="68580" marR="68580" marT="0" marB="0" anchor="ctr"/>
                    </a:tc>
                  </a:tr>
                  <a:tr h="703726">
                    <a:tc>
                      <a:txBody>
                        <a:bodyPr/>
                        <a:lstStyle/>
                        <a:p>
                          <a:endParaRPr lang="en-US"/>
                        </a:p>
                      </a:txBody>
                      <a:tcPr marL="68580" marR="68580" marT="0" marB="0" anchor="ctr">
                        <a:blipFill rotWithShape="1">
                          <a:blip r:embed="rId7"/>
                          <a:stretch>
                            <a:fillRect l="-121" t="-153448" r="-46909" b="-349138"/>
                          </a:stretch>
                        </a:blipFill>
                      </a:tcPr>
                    </a:tc>
                    <a:tc>
                      <a:txBody>
                        <a:bodyPr/>
                        <a:lstStyle/>
                        <a:p>
                          <a:pPr marL="0" marR="0">
                            <a:lnSpc>
                              <a:spcPct val="115000"/>
                            </a:lnSpc>
                            <a:spcBef>
                              <a:spcPts val="0"/>
                            </a:spcBef>
                            <a:spcAft>
                              <a:spcPts val="0"/>
                            </a:spcAft>
                          </a:pPr>
                          <a:r>
                            <a:rPr lang="en-US" sz="1600">
                              <a:effectLst/>
                            </a:rPr>
                            <a:t>Compute Slope based on codes</a:t>
                          </a:r>
                          <a:endParaRPr lang="en-US" sz="1200">
                            <a:effectLst/>
                            <a:latin typeface="Calibri"/>
                            <a:ea typeface="Calibri"/>
                            <a:cs typeface="Times New Roman"/>
                          </a:endParaRPr>
                        </a:p>
                      </a:txBody>
                      <a:tcPr marL="68580" marR="68580" marT="0" marB="0" anchor="ctr"/>
                    </a:tc>
                  </a:tr>
                  <a:tr h="340229">
                    <a:tc>
                      <a:txBody>
                        <a:bodyPr/>
                        <a:lstStyle/>
                        <a:p>
                          <a:endParaRPr lang="en-US"/>
                        </a:p>
                      </a:txBody>
                      <a:tcPr marL="68580" marR="68580" marT="0" marB="0" anchor="ctr">
                        <a:blipFill rotWithShape="1">
                          <a:blip r:embed="rId7"/>
                          <a:stretch>
                            <a:fillRect l="-121" t="-534545" r="-46909" b="-636364"/>
                          </a:stretch>
                        </a:blipFill>
                      </a:tcPr>
                    </a:tc>
                    <a:tc>
                      <a:txBody>
                        <a:bodyPr/>
                        <a:lstStyle/>
                        <a:p>
                          <a:pPr marL="0" marR="0">
                            <a:lnSpc>
                              <a:spcPct val="115000"/>
                            </a:lnSpc>
                            <a:spcBef>
                              <a:spcPts val="0"/>
                            </a:spcBef>
                            <a:spcAft>
                              <a:spcPts val="0"/>
                            </a:spcAft>
                          </a:pPr>
                          <a:r>
                            <a:rPr lang="en-US" sz="1600" dirty="0">
                              <a:effectLst/>
                            </a:rPr>
                            <a:t>Offset</a:t>
                          </a:r>
                          <a:endParaRPr lang="en-US" sz="1200" dirty="0">
                            <a:effectLst/>
                            <a:latin typeface="Calibri"/>
                            <a:ea typeface="Calibri"/>
                            <a:cs typeface="Times New Roman"/>
                          </a:endParaRPr>
                        </a:p>
                      </a:txBody>
                      <a:tcPr marL="68580" marR="68580" marT="0" marB="0" anchor="ctr"/>
                    </a:tc>
                  </a:tr>
                  <a:tr h="370739">
                    <a:tc>
                      <a:txBody>
                        <a:bodyPr/>
                        <a:lstStyle/>
                        <a:p>
                          <a:endParaRPr lang="en-US"/>
                        </a:p>
                      </a:txBody>
                      <a:tcPr marL="68580" marR="68580" marT="0" marB="0" anchor="ctr">
                        <a:blipFill rotWithShape="1">
                          <a:blip r:embed="rId7"/>
                          <a:stretch>
                            <a:fillRect l="-121" t="-572131" r="-46909" b="-473770"/>
                          </a:stretch>
                        </a:blipFill>
                      </a:tcPr>
                    </a:tc>
                    <a:tc>
                      <a:txBody>
                        <a:bodyPr/>
                        <a:lstStyle/>
                        <a:p>
                          <a:pPr marL="0" marR="0">
                            <a:lnSpc>
                              <a:spcPct val="115000"/>
                            </a:lnSpc>
                            <a:spcBef>
                              <a:spcPts val="0"/>
                            </a:spcBef>
                            <a:spcAft>
                              <a:spcPts val="0"/>
                            </a:spcAft>
                          </a:pPr>
                          <a:r>
                            <a:rPr lang="en-US" sz="1600" dirty="0">
                              <a:effectLst/>
                            </a:rPr>
                            <a:t>Example Input</a:t>
                          </a:r>
                          <a:endParaRPr lang="en-US" sz="1200" dirty="0">
                            <a:effectLst/>
                            <a:latin typeface="Calibri"/>
                            <a:ea typeface="Calibri"/>
                            <a:cs typeface="Times New Roman"/>
                          </a:endParaRPr>
                        </a:p>
                      </a:txBody>
                      <a:tcPr marL="68580" marR="68580" marT="0" marB="0" anchor="ctr"/>
                    </a:tc>
                  </a:tr>
                  <a:tr h="340229">
                    <a:tc>
                      <a:txBody>
                        <a:bodyPr/>
                        <a:lstStyle/>
                        <a:p>
                          <a:endParaRPr lang="en-US"/>
                        </a:p>
                      </a:txBody>
                      <a:tcPr marL="68580" marR="68580" marT="0" marB="0" anchor="ctr">
                        <a:blipFill rotWithShape="1">
                          <a:blip r:embed="rId7"/>
                          <a:stretch>
                            <a:fillRect l="-121" t="-732143" r="-46909" b="-416071"/>
                          </a:stretch>
                        </a:blipFill>
                      </a:tcPr>
                    </a:tc>
                    <a:tc>
                      <a:txBody>
                        <a:bodyPr/>
                        <a:lstStyle/>
                        <a:p>
                          <a:pPr marL="0" marR="0">
                            <a:lnSpc>
                              <a:spcPct val="115000"/>
                            </a:lnSpc>
                            <a:spcBef>
                              <a:spcPts val="0"/>
                            </a:spcBef>
                            <a:spcAft>
                              <a:spcPts val="0"/>
                            </a:spcAft>
                          </a:pPr>
                          <a:r>
                            <a:rPr lang="en-US" sz="1600" dirty="0">
                              <a:effectLst/>
                            </a:rPr>
                            <a:t>Output code</a:t>
                          </a:r>
                          <a:endParaRPr lang="en-US" sz="1200" dirty="0">
                            <a:effectLst/>
                            <a:latin typeface="Calibri"/>
                            <a:ea typeface="Calibri"/>
                            <a:cs typeface="Times New Roman"/>
                          </a:endParaRPr>
                        </a:p>
                      </a:txBody>
                      <a:tcPr marL="68580" marR="68580" marT="0" marB="0" anchor="ctr"/>
                    </a:tc>
                  </a:tr>
                  <a:tr h="680459">
                    <a:tc>
                      <a:txBody>
                        <a:bodyPr/>
                        <a:lstStyle/>
                        <a:p>
                          <a:endParaRPr lang="en-US"/>
                        </a:p>
                      </a:txBody>
                      <a:tcPr marL="68580" marR="68580" marT="0" marB="0" anchor="ctr">
                        <a:blipFill rotWithShape="1">
                          <a:blip r:embed="rId7"/>
                          <a:stretch>
                            <a:fillRect l="-121" t="-419820" r="-46909" b="-109910"/>
                          </a:stretch>
                        </a:blipFill>
                      </a:tcPr>
                    </a:tc>
                    <a:tc>
                      <a:txBody>
                        <a:bodyPr/>
                        <a:lstStyle/>
                        <a:p>
                          <a:pPr marL="0" marR="0">
                            <a:lnSpc>
                              <a:spcPct val="115000"/>
                            </a:lnSpc>
                            <a:spcBef>
                              <a:spcPts val="0"/>
                            </a:spcBef>
                            <a:spcAft>
                              <a:spcPts val="0"/>
                            </a:spcAft>
                          </a:pPr>
                          <a:r>
                            <a:rPr lang="en-US" sz="1600" dirty="0">
                              <a:effectLst/>
                            </a:rPr>
                            <a:t>Uncalibrated </a:t>
                          </a:r>
                          <a:r>
                            <a:rPr lang="en-US" sz="1600" dirty="0" smtClean="0">
                              <a:effectLst/>
                            </a:rPr>
                            <a:t>2mV </a:t>
                          </a:r>
                          <a:r>
                            <a:rPr lang="en-US" sz="1600" dirty="0">
                              <a:effectLst/>
                            </a:rPr>
                            <a:t>error</a:t>
                          </a:r>
                          <a:endParaRPr lang="en-US" sz="1200" dirty="0">
                            <a:effectLst/>
                            <a:latin typeface="Calibri"/>
                            <a:ea typeface="Calibri"/>
                            <a:cs typeface="Times New Roman"/>
                          </a:endParaRPr>
                        </a:p>
                      </a:txBody>
                      <a:tcPr marL="68580" marR="68580" marT="0" marB="0" anchor="ctr"/>
                    </a:tc>
                  </a:tr>
                  <a:tr h="705345">
                    <a:tc>
                      <a:txBody>
                        <a:bodyPr/>
                        <a:lstStyle/>
                        <a:p>
                          <a:endParaRPr lang="en-US"/>
                        </a:p>
                      </a:txBody>
                      <a:tcPr marL="68580" marR="68580" marT="0" marB="0" anchor="ctr">
                        <a:blipFill rotWithShape="1">
                          <a:blip r:embed="rId7"/>
                          <a:stretch>
                            <a:fillRect l="-121" t="-497414" r="-46909" b="-5172"/>
                          </a:stretch>
                        </a:blipFill>
                      </a:tcPr>
                    </a:tc>
                    <a:tc>
                      <a:txBody>
                        <a:bodyPr/>
                        <a:lstStyle/>
                        <a:p>
                          <a:pPr marL="0" marR="0">
                            <a:lnSpc>
                              <a:spcPct val="115000"/>
                            </a:lnSpc>
                            <a:spcBef>
                              <a:spcPts val="0"/>
                            </a:spcBef>
                            <a:spcAft>
                              <a:spcPts val="0"/>
                            </a:spcAft>
                          </a:pPr>
                          <a:r>
                            <a:rPr lang="en-US" sz="1600" dirty="0" smtClean="0">
                              <a:effectLst/>
                            </a:rPr>
                            <a:t>Calibration </a:t>
                          </a:r>
                          <a:r>
                            <a:rPr lang="en-US" sz="1600" baseline="0" dirty="0" smtClean="0">
                              <a:effectLst/>
                            </a:rPr>
                            <a:t>eliminates error</a:t>
                          </a:r>
                          <a:endParaRPr lang="en-US" sz="1200" dirty="0" smtClean="0">
                            <a:effectLst/>
                            <a:latin typeface="Calibri"/>
                            <a:cs typeface="Times New Roman"/>
                          </a:endParaRPr>
                        </a:p>
                      </a:txBody>
                      <a:tcPr marL="68580" marR="68580" marT="0" marB="0" anchor="ctr"/>
                    </a:tc>
                  </a:tr>
                </a:tbl>
              </a:graphicData>
            </a:graphic>
          </p:graphicFrame>
        </mc:Fallback>
      </mc:AlternateContent>
    </p:spTree>
    <p:extLst>
      <p:ext uri="{BB962C8B-B14F-4D97-AF65-F5344CB8AC3E}">
        <p14:creationId xmlns:p14="http://schemas.microsoft.com/office/powerpoint/2010/main" val="288678280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Offset calibration with short</a:t>
            </a:r>
            <a:endParaRPr lang="en-US" dirty="0"/>
          </a:p>
        </p:txBody>
      </p:sp>
      <p:sp>
        <p:nvSpPr>
          <p:cNvPr id="3" name="Slide Number Placeholder 2"/>
          <p:cNvSpPr>
            <a:spLocks noGrp="1"/>
          </p:cNvSpPr>
          <p:nvPr>
            <p:ph type="sldNum" sz="quarter" idx="10"/>
          </p:nvPr>
        </p:nvSpPr>
        <p:spPr/>
        <p:txBody>
          <a:bodyPr/>
          <a:lstStyle/>
          <a:p>
            <a:pPr>
              <a:defRPr/>
            </a:pPr>
            <a:fld id="{D4C52F08-588C-488E-A5AB-DF69250DE862}" type="slidenum">
              <a:rPr lang="en-US" smtClean="0"/>
              <a:pPr>
                <a:defRPr/>
              </a:pPr>
              <a:t>6</a:t>
            </a:fld>
            <a:endParaRPr lang="en-US"/>
          </a:p>
        </p:txBody>
      </p:sp>
      <p:graphicFrame>
        <p:nvGraphicFramePr>
          <p:cNvPr id="5" name="Object 4"/>
          <p:cNvGraphicFramePr>
            <a:graphicFrameLocks noChangeAspect="1"/>
          </p:cNvGraphicFramePr>
          <p:nvPr>
            <p:extLst>
              <p:ext uri="{D42A27DB-BD31-4B8C-83A1-F6EECF244321}">
                <p14:modId xmlns:p14="http://schemas.microsoft.com/office/powerpoint/2010/main" val="1530554147"/>
              </p:ext>
            </p:extLst>
          </p:nvPr>
        </p:nvGraphicFramePr>
        <p:xfrm>
          <a:off x="304800" y="1524000"/>
          <a:ext cx="13985030" cy="4343400"/>
        </p:xfrm>
        <a:graphic>
          <a:graphicData uri="http://schemas.openxmlformats.org/presentationml/2006/ole">
            <mc:AlternateContent xmlns:mc="http://schemas.openxmlformats.org/markup-compatibility/2006">
              <mc:Choice xmlns:v="urn:schemas-microsoft-com:vml" Requires="v">
                <p:oleObj spid="_x0000_s90154" name="Visio" r:id="rId5" imgW="14833324" imgH="4605984" progId="Visio.Drawing.15">
                  <p:embed/>
                </p:oleObj>
              </mc:Choice>
              <mc:Fallback>
                <p:oleObj name="Visio" r:id="rId5" imgW="14833324" imgH="4605984" progId="Visio.Drawing.15">
                  <p:embed/>
                  <p:pic>
                    <p:nvPicPr>
                      <p:cNvPr id="0" name=""/>
                      <p:cNvPicPr/>
                      <p:nvPr/>
                    </p:nvPicPr>
                    <p:blipFill>
                      <a:blip r:embed="rId6"/>
                      <a:stretch>
                        <a:fillRect/>
                      </a:stretch>
                    </p:blipFill>
                    <p:spPr>
                      <a:xfrm>
                        <a:off x="304800" y="1524000"/>
                        <a:ext cx="13985030" cy="4343400"/>
                      </a:xfrm>
                      <a:prstGeom prst="rect">
                        <a:avLst/>
                      </a:prstGeom>
                    </p:spPr>
                  </p:pic>
                </p:oleObj>
              </mc:Fallback>
            </mc:AlternateContent>
          </a:graphicData>
        </a:graphic>
      </p:graphicFrame>
    </p:spTree>
    <p:extLst>
      <p:ext uri="{BB962C8B-B14F-4D97-AF65-F5344CB8AC3E}">
        <p14:creationId xmlns:p14="http://schemas.microsoft.com/office/powerpoint/2010/main" val="239489834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Offset Error – Unipolar</a:t>
            </a:r>
            <a:endParaRPr lang="en-US" sz="3200" dirty="0"/>
          </a:p>
        </p:txBody>
      </p:sp>
      <p:sp>
        <p:nvSpPr>
          <p:cNvPr id="3" name="Slide Number Placeholder 2"/>
          <p:cNvSpPr>
            <a:spLocks noGrp="1"/>
          </p:cNvSpPr>
          <p:nvPr>
            <p:ph type="sldNum" sz="quarter" idx="10"/>
          </p:nvPr>
        </p:nvSpPr>
        <p:spPr/>
        <p:txBody>
          <a:bodyPr/>
          <a:lstStyle/>
          <a:p>
            <a:fld id="{803D9FE4-F784-4A94-8F3E-54A098F0E8CC}" type="slidenum">
              <a:rPr lang="en-US" smtClean="0">
                <a:solidFill>
                  <a:srgbClr val="000000"/>
                </a:solidFill>
              </a:rPr>
              <a:pPr/>
              <a:t>7</a:t>
            </a:fld>
            <a:endParaRPr lang="en-US">
              <a:solidFill>
                <a:srgbClr val="000000"/>
              </a:solidFill>
            </a:endParaRPr>
          </a:p>
        </p:txBody>
      </p:sp>
      <p:graphicFrame>
        <p:nvGraphicFramePr>
          <p:cNvPr id="4" name="Object 3"/>
          <p:cNvGraphicFramePr>
            <a:graphicFrameLocks noChangeAspect="1"/>
          </p:cNvGraphicFramePr>
          <p:nvPr>
            <p:extLst>
              <p:ext uri="{D42A27DB-BD31-4B8C-83A1-F6EECF244321}">
                <p14:modId xmlns:p14="http://schemas.microsoft.com/office/powerpoint/2010/main" val="246232285"/>
              </p:ext>
            </p:extLst>
          </p:nvPr>
        </p:nvGraphicFramePr>
        <p:xfrm>
          <a:off x="7296921" y="1059105"/>
          <a:ext cx="6723879" cy="6179895"/>
        </p:xfrm>
        <a:graphic>
          <a:graphicData uri="http://schemas.openxmlformats.org/presentationml/2006/ole">
            <mc:AlternateContent xmlns:mc="http://schemas.openxmlformats.org/markup-compatibility/2006">
              <mc:Choice xmlns:v="urn:schemas-microsoft-com:vml" Requires="v">
                <p:oleObj spid="_x0000_s88154" name="Visio" r:id="rId4" imgW="4482586" imgH="4119930" progId="Visio.Drawing.11">
                  <p:embed/>
                </p:oleObj>
              </mc:Choice>
              <mc:Fallback>
                <p:oleObj name="Visio" r:id="rId4" imgW="4482586" imgH="4119930" progId="Visio.Drawing.11">
                  <p:embed/>
                  <p:pic>
                    <p:nvPicPr>
                      <p:cNvPr id="0" name=""/>
                      <p:cNvPicPr/>
                      <p:nvPr/>
                    </p:nvPicPr>
                    <p:blipFill>
                      <a:blip r:embed="rId5"/>
                      <a:stretch>
                        <a:fillRect/>
                      </a:stretch>
                    </p:blipFill>
                    <p:spPr>
                      <a:xfrm>
                        <a:off x="7296921" y="1059105"/>
                        <a:ext cx="6723879" cy="6179895"/>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1850671149"/>
              </p:ext>
            </p:extLst>
          </p:nvPr>
        </p:nvGraphicFramePr>
        <p:xfrm>
          <a:off x="304800" y="1219200"/>
          <a:ext cx="6664721" cy="5913648"/>
        </p:xfrm>
        <a:graphic>
          <a:graphicData uri="http://schemas.openxmlformats.org/presentationml/2006/ole">
            <mc:AlternateContent xmlns:mc="http://schemas.openxmlformats.org/markup-compatibility/2006">
              <mc:Choice xmlns:v="urn:schemas-microsoft-com:vml" Requires="v">
                <p:oleObj spid="_x0000_s88155" name="Visio" r:id="rId7" imgW="4443147" imgH="3942432" progId="Visio.Drawing.15">
                  <p:embed/>
                </p:oleObj>
              </mc:Choice>
              <mc:Fallback>
                <p:oleObj name="Visio" r:id="rId7" imgW="4443147" imgH="3942432" progId="Visio.Drawing.15">
                  <p:embed/>
                  <p:pic>
                    <p:nvPicPr>
                      <p:cNvPr id="0" name=""/>
                      <p:cNvPicPr/>
                      <p:nvPr/>
                    </p:nvPicPr>
                    <p:blipFill>
                      <a:blip r:embed="rId8"/>
                      <a:stretch>
                        <a:fillRect/>
                      </a:stretch>
                    </p:blipFill>
                    <p:spPr>
                      <a:xfrm>
                        <a:off x="304800" y="1219200"/>
                        <a:ext cx="6664721" cy="5913648"/>
                      </a:xfrm>
                      <a:prstGeom prst="rect">
                        <a:avLst/>
                      </a:prstGeom>
                    </p:spPr>
                  </p:pic>
                </p:oleObj>
              </mc:Fallback>
            </mc:AlternateContent>
          </a:graphicData>
        </a:graphic>
      </p:graphicFrame>
    </p:spTree>
    <p:extLst>
      <p:ext uri="{BB962C8B-B14F-4D97-AF65-F5344CB8AC3E}">
        <p14:creationId xmlns:p14="http://schemas.microsoft.com/office/powerpoint/2010/main" val="268387368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Offset Error – Bipolar, or Unipolar with Differential input range </a:t>
            </a:r>
            <a:endParaRPr lang="en-US" sz="3200" dirty="0"/>
          </a:p>
        </p:txBody>
      </p:sp>
      <p:sp>
        <p:nvSpPr>
          <p:cNvPr id="3" name="Slide Number Placeholder 2"/>
          <p:cNvSpPr>
            <a:spLocks noGrp="1"/>
          </p:cNvSpPr>
          <p:nvPr>
            <p:ph type="sldNum" sz="quarter" idx="10"/>
          </p:nvPr>
        </p:nvSpPr>
        <p:spPr/>
        <p:txBody>
          <a:bodyPr/>
          <a:lstStyle/>
          <a:p>
            <a:fld id="{803D9FE4-F784-4A94-8F3E-54A098F0E8CC}" type="slidenum">
              <a:rPr lang="en-US" smtClean="0">
                <a:solidFill>
                  <a:srgbClr val="000000"/>
                </a:solidFill>
              </a:rPr>
              <a:pPr/>
              <a:t>8</a:t>
            </a:fld>
            <a:endParaRPr lang="en-US">
              <a:solidFill>
                <a:srgbClr val="000000"/>
              </a:solidFill>
            </a:endParaRPr>
          </a:p>
        </p:txBody>
      </p:sp>
      <p:graphicFrame>
        <p:nvGraphicFramePr>
          <p:cNvPr id="4" name="Object 3"/>
          <p:cNvGraphicFramePr>
            <a:graphicFrameLocks noChangeAspect="1"/>
          </p:cNvGraphicFramePr>
          <p:nvPr>
            <p:extLst>
              <p:ext uri="{D42A27DB-BD31-4B8C-83A1-F6EECF244321}">
                <p14:modId xmlns:p14="http://schemas.microsoft.com/office/powerpoint/2010/main" val="118158091"/>
              </p:ext>
            </p:extLst>
          </p:nvPr>
        </p:nvGraphicFramePr>
        <p:xfrm>
          <a:off x="236764" y="1192666"/>
          <a:ext cx="6570714" cy="6186456"/>
        </p:xfrm>
        <a:graphic>
          <a:graphicData uri="http://schemas.openxmlformats.org/presentationml/2006/ole">
            <mc:AlternateContent xmlns:mc="http://schemas.openxmlformats.org/markup-compatibility/2006">
              <mc:Choice xmlns:v="urn:schemas-microsoft-com:vml" Requires="v">
                <p:oleObj spid="_x0000_s89178" name="Visio" r:id="rId4" imgW="4482478" imgH="4119984" progId="Visio.Drawing.11">
                  <p:embed/>
                </p:oleObj>
              </mc:Choice>
              <mc:Fallback>
                <p:oleObj name="Visio" r:id="rId4" imgW="4482478" imgH="4119984" progId="Visio.Drawing.11">
                  <p:embed/>
                  <p:pic>
                    <p:nvPicPr>
                      <p:cNvPr id="0" name=""/>
                      <p:cNvPicPr/>
                      <p:nvPr/>
                    </p:nvPicPr>
                    <p:blipFill>
                      <a:blip r:embed="rId5"/>
                      <a:stretch>
                        <a:fillRect/>
                      </a:stretch>
                    </p:blipFill>
                    <p:spPr>
                      <a:xfrm>
                        <a:off x="236764" y="1192666"/>
                        <a:ext cx="6570714" cy="6186456"/>
                      </a:xfrm>
                      <a:prstGeom prst="rect">
                        <a:avLst/>
                      </a:prstGeom>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194944888"/>
              </p:ext>
            </p:extLst>
          </p:nvPr>
        </p:nvGraphicFramePr>
        <p:xfrm>
          <a:off x="7294563" y="1182688"/>
          <a:ext cx="6507162" cy="6245225"/>
        </p:xfrm>
        <a:graphic>
          <a:graphicData uri="http://schemas.openxmlformats.org/presentationml/2006/ole">
            <mc:AlternateContent xmlns:mc="http://schemas.openxmlformats.org/markup-compatibility/2006">
              <mc:Choice xmlns:v="urn:schemas-microsoft-com:vml" Requires="v">
                <p:oleObj spid="_x0000_s89179" name="Visio" r:id="rId6" imgW="4482478" imgH="4367088" progId="Visio.Drawing.11">
                  <p:embed/>
                </p:oleObj>
              </mc:Choice>
              <mc:Fallback>
                <p:oleObj name="Visio" r:id="rId6" imgW="4482478" imgH="4367088" progId="Visio.Drawing.11">
                  <p:embed/>
                  <p:pic>
                    <p:nvPicPr>
                      <p:cNvPr id="0" name=""/>
                      <p:cNvPicPr/>
                      <p:nvPr/>
                    </p:nvPicPr>
                    <p:blipFill>
                      <a:blip r:embed="rId7"/>
                      <a:stretch>
                        <a:fillRect/>
                      </a:stretch>
                    </p:blipFill>
                    <p:spPr>
                      <a:xfrm>
                        <a:off x="7294563" y="1182688"/>
                        <a:ext cx="6507162" cy="6245225"/>
                      </a:xfrm>
                      <a:prstGeom prst="rect">
                        <a:avLst/>
                      </a:prstGeom>
                    </p:spPr>
                  </p:pic>
                </p:oleObj>
              </mc:Fallback>
            </mc:AlternateContent>
          </a:graphicData>
        </a:graphic>
      </p:graphicFrame>
    </p:spTree>
    <p:extLst>
      <p:ext uri="{BB962C8B-B14F-4D97-AF65-F5344CB8AC3E}">
        <p14:creationId xmlns:p14="http://schemas.microsoft.com/office/powerpoint/2010/main" val="250046778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Automatic Offset Calibration: ADS7042</a:t>
            </a:r>
            <a:endParaRPr lang="en-US" dirty="0"/>
          </a:p>
        </p:txBody>
      </p:sp>
      <p:sp>
        <p:nvSpPr>
          <p:cNvPr id="3" name="Slide Number Placeholder 2"/>
          <p:cNvSpPr>
            <a:spLocks noGrp="1"/>
          </p:cNvSpPr>
          <p:nvPr>
            <p:ph type="sldNum" sz="quarter" idx="10"/>
          </p:nvPr>
        </p:nvSpPr>
        <p:spPr/>
        <p:txBody>
          <a:bodyPr/>
          <a:lstStyle/>
          <a:p>
            <a:pPr>
              <a:defRPr/>
            </a:pPr>
            <a:fld id="{D4C52F08-588C-488E-A5AB-DF69250DE862}" type="slidenum">
              <a:rPr lang="en-US" smtClean="0"/>
              <a:pPr>
                <a:defRPr/>
              </a:pPr>
              <a:t>9</a:t>
            </a:fld>
            <a:endParaRPr lang="en-US"/>
          </a:p>
        </p:txBody>
      </p:sp>
      <p:pic>
        <p:nvPicPr>
          <p:cNvPr id="870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57587" y="1066800"/>
            <a:ext cx="8024813" cy="47410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228600" y="2504271"/>
            <a:ext cx="3328987" cy="1384995"/>
          </a:xfrm>
          <a:prstGeom prst="rect">
            <a:avLst/>
          </a:prstGeom>
          <a:noFill/>
        </p:spPr>
        <p:txBody>
          <a:bodyPr wrap="square" rtlCol="0">
            <a:spAutoFit/>
          </a:bodyPr>
          <a:lstStyle/>
          <a:p>
            <a:r>
              <a:rPr lang="en-US" sz="2800" dirty="0" smtClean="0"/>
              <a:t>Inputs disconnected during calibration</a:t>
            </a:r>
            <a:endParaRPr lang="en-US" sz="2800" dirty="0"/>
          </a:p>
        </p:txBody>
      </p:sp>
      <p:cxnSp>
        <p:nvCxnSpPr>
          <p:cNvPr id="6" name="Straight Arrow Connector 5"/>
          <p:cNvCxnSpPr/>
          <p:nvPr/>
        </p:nvCxnSpPr>
        <p:spPr>
          <a:xfrm flipV="1">
            <a:off x="2819400" y="3014460"/>
            <a:ext cx="990600" cy="205392"/>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2834640" y="3219852"/>
            <a:ext cx="838200" cy="656019"/>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12115800" y="2809769"/>
            <a:ext cx="2133600" cy="1877437"/>
          </a:xfrm>
          <a:prstGeom prst="rect">
            <a:avLst/>
          </a:prstGeom>
          <a:noFill/>
        </p:spPr>
        <p:txBody>
          <a:bodyPr wrap="square" rtlCol="0">
            <a:spAutoFit/>
          </a:bodyPr>
          <a:lstStyle/>
          <a:p>
            <a:r>
              <a:rPr lang="en-US" sz="2800" dirty="0" smtClean="0"/>
              <a:t>Digital command initiates calibration</a:t>
            </a:r>
            <a:endParaRPr lang="en-US" sz="2800" dirty="0"/>
          </a:p>
        </p:txBody>
      </p:sp>
      <p:cxnSp>
        <p:nvCxnSpPr>
          <p:cNvPr id="16" name="Straight Arrow Connector 15"/>
          <p:cNvCxnSpPr/>
          <p:nvPr/>
        </p:nvCxnSpPr>
        <p:spPr>
          <a:xfrm flipH="1">
            <a:off x="11277600" y="3547861"/>
            <a:ext cx="838200"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7829550" y="5840230"/>
            <a:ext cx="5734050" cy="1384995"/>
          </a:xfrm>
          <a:prstGeom prst="rect">
            <a:avLst/>
          </a:prstGeom>
          <a:noFill/>
        </p:spPr>
        <p:txBody>
          <a:bodyPr wrap="square" rtlCol="0">
            <a:spAutoFit/>
          </a:bodyPr>
          <a:lstStyle/>
          <a:p>
            <a:r>
              <a:rPr lang="en-US" sz="2800" dirty="0" smtClean="0"/>
              <a:t>Offset correction stored in register and automatically subtracted after each conversion</a:t>
            </a:r>
            <a:endParaRPr lang="en-US" sz="2800" dirty="0"/>
          </a:p>
        </p:txBody>
      </p:sp>
      <p:graphicFrame>
        <p:nvGraphicFramePr>
          <p:cNvPr id="27" name="Table 26"/>
          <p:cNvGraphicFramePr>
            <a:graphicFrameLocks noGrp="1"/>
          </p:cNvGraphicFramePr>
          <p:nvPr>
            <p:extLst>
              <p:ext uri="{D42A27DB-BD31-4B8C-83A1-F6EECF244321}">
                <p14:modId xmlns:p14="http://schemas.microsoft.com/office/powerpoint/2010/main" val="130842691"/>
              </p:ext>
            </p:extLst>
          </p:nvPr>
        </p:nvGraphicFramePr>
        <p:xfrm>
          <a:off x="483391" y="5853625"/>
          <a:ext cx="7086602" cy="1371600"/>
        </p:xfrm>
        <a:graphic>
          <a:graphicData uri="http://schemas.openxmlformats.org/drawingml/2006/table">
            <a:tbl>
              <a:tblPr firstRow="1" bandRow="1">
                <a:tableStyleId>{2D5ABB26-0587-4C30-8999-92F81FD0307C}</a:tableStyleId>
              </a:tblPr>
              <a:tblGrid>
                <a:gridCol w="2834641"/>
                <a:gridCol w="974408"/>
                <a:gridCol w="1062990"/>
                <a:gridCol w="1151573"/>
                <a:gridCol w="1062990"/>
              </a:tblGrid>
              <a:tr h="370840">
                <a:tc>
                  <a:txBody>
                    <a:bodyPr/>
                    <a:lstStyle/>
                    <a:p>
                      <a:r>
                        <a:rPr lang="en-US" dirty="0" smtClean="0"/>
                        <a:t>PARAMETER</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smtClean="0"/>
                        <a:t>MIN</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smtClean="0"/>
                        <a:t>TYP</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smtClean="0"/>
                        <a:t>MAX</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smtClean="0"/>
                        <a:t>UNIT</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r>
                        <a:rPr lang="en-US" dirty="0" smtClean="0"/>
                        <a:t>Uncalibrated</a:t>
                      </a:r>
                      <a:r>
                        <a:rPr lang="en-US" baseline="0" dirty="0" smtClean="0"/>
                        <a:t> Offset</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smtClean="0"/>
                        <a:t>±12</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r>
                        <a:rPr lang="en-US" dirty="0" smtClean="0"/>
                        <a:t>LSB</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r>
                        <a:rPr lang="en-US" dirty="0" smtClean="0"/>
                        <a:t>Calibrated Offset</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-3</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1218864" rtl="0" eaLnBrk="1" fontAlgn="auto" latinLnBrk="0" hangingPunct="1">
                        <a:lnSpc>
                          <a:spcPct val="100000"/>
                        </a:lnSpc>
                        <a:spcBef>
                          <a:spcPts val="0"/>
                        </a:spcBef>
                        <a:spcAft>
                          <a:spcPts val="0"/>
                        </a:spcAft>
                        <a:buClrTx/>
                        <a:buSzTx/>
                        <a:buFontTx/>
                        <a:buNone/>
                        <a:tabLst/>
                        <a:defRPr/>
                      </a:pPr>
                      <a:r>
                        <a:rPr lang="en-US" dirty="0" smtClean="0"/>
                        <a:t>±0.5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smtClean="0"/>
                        <a:t>+3</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375142581"/>
      </p:ext>
    </p:extLst>
  </p:cSld>
  <p:clrMapOvr>
    <a:masterClrMapping/>
  </p:clrMapOvr>
  <p:timing>
    <p:tnLst>
      <p:par>
        <p:cTn id="1" dur="indefinite" restart="never" nodeType="tmRoot"/>
      </p:par>
    </p:tnLst>
  </p:timing>
</p:sld>
</file>

<file path=ppt/theme/theme1.xml><?xml version="1.0" encoding="utf-8"?>
<a:theme xmlns:a="http://schemas.openxmlformats.org/drawingml/2006/main" name="FinalPowerpoint">
  <a:themeElements>
    <a:clrScheme name="Custom 1">
      <a:dk1>
        <a:srgbClr val="000000"/>
      </a:dk1>
      <a:lt1>
        <a:srgbClr val="FFFFFF"/>
      </a:lt1>
      <a:dk2>
        <a:srgbClr val="DE0000"/>
      </a:dk2>
      <a:lt2>
        <a:srgbClr val="808080"/>
      </a:lt2>
      <a:accent1>
        <a:srgbClr val="DE0000"/>
      </a:accent1>
      <a:accent2>
        <a:srgbClr val="A4A4A4"/>
      </a:accent2>
      <a:accent3>
        <a:srgbClr val="117788"/>
      </a:accent3>
      <a:accent4>
        <a:srgbClr val="404040"/>
      </a:accent4>
      <a:accent5>
        <a:srgbClr val="4ABED4"/>
      </a:accent5>
      <a:accent6>
        <a:srgbClr val="7F7F7F"/>
      </a:accent6>
      <a:hlink>
        <a:srgbClr val="DE0000"/>
      </a:hlink>
      <a:folHlink>
        <a:srgbClr val="AAAAAA"/>
      </a:folHlink>
    </a:clrScheme>
    <a:fontScheme name="FinalPowerpoin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FinalPowerpoint 1">
        <a:dk1>
          <a:srgbClr val="000000"/>
        </a:dk1>
        <a:lt1>
          <a:srgbClr val="FFFFFF"/>
        </a:lt1>
        <a:dk2>
          <a:srgbClr val="FF0000"/>
        </a:dk2>
        <a:lt2>
          <a:srgbClr val="808080"/>
        </a:lt2>
        <a:accent1>
          <a:srgbClr val="AAAAAA"/>
        </a:accent1>
        <a:accent2>
          <a:srgbClr val="000000"/>
        </a:accent2>
        <a:accent3>
          <a:srgbClr val="FFFFFF"/>
        </a:accent3>
        <a:accent4>
          <a:srgbClr val="000000"/>
        </a:accent4>
        <a:accent5>
          <a:srgbClr val="D2D2D2"/>
        </a:accent5>
        <a:accent6>
          <a:srgbClr val="000000"/>
        </a:accent6>
        <a:hlink>
          <a:srgbClr val="FF0000"/>
        </a:hlink>
        <a:folHlink>
          <a:srgbClr val="AAAAAA"/>
        </a:folHlink>
      </a:clrScheme>
      <a:clrMap bg1="lt1" tx1="dk1" bg2="lt2" tx2="dk2" accent1="accent1" accent2="accent2" accent3="accent3" accent4="accent4" accent5="accent5" accent6="accent6" hlink="hlink" folHlink="folHlink"/>
    </a:extraClrScheme>
    <a:extraClrScheme>
      <a:clrScheme name="FinalPowerpoint 2">
        <a:dk1>
          <a:srgbClr val="AAAAAA"/>
        </a:dk1>
        <a:lt1>
          <a:srgbClr val="FFFFFF"/>
        </a:lt1>
        <a:dk2>
          <a:srgbClr val="000000"/>
        </a:dk2>
        <a:lt2>
          <a:srgbClr val="FFFFFF"/>
        </a:lt2>
        <a:accent1>
          <a:srgbClr val="AAAAAA"/>
        </a:accent1>
        <a:accent2>
          <a:srgbClr val="FFFFFF"/>
        </a:accent2>
        <a:accent3>
          <a:srgbClr val="AAAAAA"/>
        </a:accent3>
        <a:accent4>
          <a:srgbClr val="DADADA"/>
        </a:accent4>
        <a:accent5>
          <a:srgbClr val="D2D2D2"/>
        </a:accent5>
        <a:accent6>
          <a:srgbClr val="E7E7E7"/>
        </a:accent6>
        <a:hlink>
          <a:srgbClr val="AAAAAA"/>
        </a:hlink>
        <a:folHlink>
          <a:srgbClr val="FF0000"/>
        </a:folHlink>
      </a:clrScheme>
      <a:clrMap bg1="dk2" tx1="lt1" bg2="dk1" tx2="lt2" accent1="accent1" accent2="accent2" accent3="accent3" accent4="accent4" accent5="accent5" accent6="accent6" hlink="hlink" folHlink="folHlink"/>
    </a:extraClrScheme>
    <a:extraClrScheme>
      <a:clrScheme name="FinalPowerpoint 3">
        <a:dk1>
          <a:srgbClr val="808080"/>
        </a:dk1>
        <a:lt1>
          <a:srgbClr val="FFFFFF"/>
        </a:lt1>
        <a:dk2>
          <a:srgbClr val="AAAAAA"/>
        </a:dk2>
        <a:lt2>
          <a:srgbClr val="000000"/>
        </a:lt2>
        <a:accent1>
          <a:srgbClr val="000000"/>
        </a:accent1>
        <a:accent2>
          <a:srgbClr val="AAAAAA"/>
        </a:accent2>
        <a:accent3>
          <a:srgbClr val="D2D2D2"/>
        </a:accent3>
        <a:accent4>
          <a:srgbClr val="DADADA"/>
        </a:accent4>
        <a:accent5>
          <a:srgbClr val="AAAAAA"/>
        </a:accent5>
        <a:accent6>
          <a:srgbClr val="9A9A9A"/>
        </a:accent6>
        <a:hlink>
          <a:srgbClr val="FF0000"/>
        </a:hlink>
        <a:folHlink>
          <a:srgbClr val="FFFFFF"/>
        </a:folHlink>
      </a:clrScheme>
      <a:clrMap bg1="dk2" tx1="lt1" bg2="dk1" tx2="lt2" accent1="accent1" accent2="accent2" accent3="accent3" accent4="accent4" accent5="accent5" accent6="accent6" hlink="hlink" folHlink="folHlink"/>
    </a:extraClrScheme>
    <a:extraClrScheme>
      <a:clrScheme name="FinalPowerpoint 4">
        <a:dk1>
          <a:srgbClr val="000000"/>
        </a:dk1>
        <a:lt1>
          <a:srgbClr val="FF0000"/>
        </a:lt1>
        <a:dk2>
          <a:srgbClr val="FFFFFF"/>
        </a:dk2>
        <a:lt2>
          <a:srgbClr val="000000"/>
        </a:lt2>
        <a:accent1>
          <a:srgbClr val="AAAAAA"/>
        </a:accent1>
        <a:accent2>
          <a:srgbClr val="FFFFFF"/>
        </a:accent2>
        <a:accent3>
          <a:srgbClr val="FFAAAA"/>
        </a:accent3>
        <a:accent4>
          <a:srgbClr val="000000"/>
        </a:accent4>
        <a:accent5>
          <a:srgbClr val="D2D2D2"/>
        </a:accent5>
        <a:accent6>
          <a:srgbClr val="E7E7E7"/>
        </a:accent6>
        <a:hlink>
          <a:srgbClr val="000000"/>
        </a:hlink>
        <a:folHlink>
          <a:srgbClr val="AAAAA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98006535B0821C4C9CA25C1E8D4353DE" ma:contentTypeVersion="0" ma:contentTypeDescription="Create a new document." ma:contentTypeScope="" ma:versionID="0da3f9c2449ed628457b8f8cf02bd9d1">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0127B2B6-3BB8-45EC-A268-0B46DBCC2CBD}">
  <ds:schemaRefs>
    <ds:schemaRef ds:uri="http://schemas.microsoft.com/sharepoint/v3/contenttype/forms"/>
  </ds:schemaRefs>
</ds:datastoreItem>
</file>

<file path=customXml/itemProps2.xml><?xml version="1.0" encoding="utf-8"?>
<ds:datastoreItem xmlns:ds="http://schemas.openxmlformats.org/officeDocument/2006/customXml" ds:itemID="{41ED3A77-EC22-42A8-B9FA-65E2D1E14490}">
  <ds:schemaRefs>
    <ds:schemaRef ds:uri="http://purl.org/dc/terms/"/>
    <ds:schemaRef ds:uri="http://schemas.microsoft.com/office/2006/metadata/properties"/>
    <ds:schemaRef ds:uri="http://schemas.microsoft.com/office/2006/documentManagement/types"/>
    <ds:schemaRef ds:uri="http://purl.org/dc/elements/1.1/"/>
    <ds:schemaRef ds:uri="http://schemas.openxmlformats.org/package/2006/metadata/core-properties"/>
    <ds:schemaRef ds:uri="http://purl.org/dc/dcmitype/"/>
    <ds:schemaRef ds:uri="http://www.w3.org/XML/1998/namespace"/>
  </ds:schemaRefs>
</ds:datastoreItem>
</file>

<file path=customXml/itemProps3.xml><?xml version="1.0" encoding="utf-8"?>
<ds:datastoreItem xmlns:ds="http://schemas.openxmlformats.org/officeDocument/2006/customXml" ds:itemID="{B2639B6D-A2E3-46E0-A3C4-9BF441A5BD1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
  <TotalTime>25239</TotalTime>
  <Words>2669</Words>
  <Application>Microsoft Office PowerPoint</Application>
  <PresentationFormat>Custom</PresentationFormat>
  <Paragraphs>167</Paragraphs>
  <Slides>11</Slides>
  <Notes>11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11</vt:i4>
      </vt:variant>
    </vt:vector>
  </HeadingPairs>
  <TitlesOfParts>
    <vt:vector size="13" baseType="lpstr">
      <vt:lpstr>FinalPowerpoint</vt:lpstr>
      <vt:lpstr>Visio</vt:lpstr>
      <vt:lpstr>Understanding and Calibrating the Offset and Gain for ADC Systems TIPL 4202  TI Precision Labs – ADCs</vt:lpstr>
      <vt:lpstr>Offset Voltage Calculation</vt:lpstr>
      <vt:lpstr>Gain Error Calculation</vt:lpstr>
      <vt:lpstr>Offset and Gain Calibration:  two test signals</vt:lpstr>
      <vt:lpstr>Calibration Example</vt:lpstr>
      <vt:lpstr>Offset calibration with short</vt:lpstr>
      <vt:lpstr>Offset Error – Unipolar</vt:lpstr>
      <vt:lpstr>Offset Error – Bipolar, or Unipolar with Differential input range </vt:lpstr>
      <vt:lpstr>Automatic Offset Calibration: ADS7042</vt:lpstr>
      <vt:lpstr>Error Sources that are difficult to Calibrate</vt:lpstr>
      <vt:lpstr>Thanks for your time! Please try the quiz.</vt:lpstr>
    </vt:vector>
  </TitlesOfParts>
  <Company>Texas Instruments Incorporated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BMS – Power Tools</dc:title>
  <dc:creator>Anand, Ankur</dc:creator>
  <cp:lastModifiedBy>Liska, Peggy</cp:lastModifiedBy>
  <cp:revision>678</cp:revision>
  <cp:lastPrinted>2016-09-19T19:37:47Z</cp:lastPrinted>
  <dcterms:created xsi:type="dcterms:W3CDTF">2014-01-16T17:03:53Z</dcterms:created>
  <dcterms:modified xsi:type="dcterms:W3CDTF">2017-06-05T20:52:26Z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0x01010098006535B0821C4C9CA25C1E8D4353DE</vt:lpwstr>
  </property>
</Properties>
</file>